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Corsiva" panose="020B0604020202020204" charset="0"/>
      <p:regular r:id="rId26"/>
      <p:bold r:id="rId27"/>
      <p:italic r:id="rId28"/>
      <p:boldItalic r:id="rId29"/>
    </p:embeddedFont>
    <p:embeddedFont>
      <p:font typeface="Lobster"/>
      <p:regular r:id="rId30"/>
    </p:embeddedFont>
    <p:embeddedFont>
      <p:font typeface="Merriweather" panose="020B0604020202020204" charset="0"/>
      <p:regular r:id="rId31"/>
      <p:bold r:id="rId32"/>
      <p:italic r:id="rId33"/>
      <p:boldItalic r:id="rId34"/>
    </p:embeddedFont>
    <p:embeddedFont>
      <p:font typeface="Rajdhani" panose="020B0604020202020204" charset="0"/>
      <p:regular r:id="rId35"/>
      <p:bold r:id="rId36"/>
    </p:embeddedFon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63a08b117_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63a08b117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63a08b117_6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963a08b117_6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63a08b117_6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963a08b117_6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63a08b117_6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963a08b117_6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63a08b117_6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963a08b117_6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3ca8c84e2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93ca8c84e2_1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63a08b1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63a08b1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63a08b11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63a08b1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63a08b11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63a08b11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63a08b11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63a08b1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63a08b117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63a08b117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63a08b117_6_5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963a08b117_6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63a08b117_6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963a08b117_6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63a08b117_6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963a08b117_6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56" name="Google Shape;56;p14"/>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7" name="Google Shape;57;p14"/>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5"/>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5"/>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62" name="Google Shape;62;p15"/>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63" name="Google Shape;63;p15"/>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64" name="Google Shape;64;p15"/>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5" name="Google Shape;6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6"/>
        <p:cNvGrpSpPr/>
        <p:nvPr/>
      </p:nvGrpSpPr>
      <p:grpSpPr>
        <a:xfrm>
          <a:off x="0" y="0"/>
          <a:ext cx="0" cy="0"/>
          <a:chOff x="0" y="0"/>
          <a:chExt cx="0" cy="0"/>
        </a:xfrm>
      </p:grpSpPr>
      <p:sp>
        <p:nvSpPr>
          <p:cNvPr id="67" name="Google Shape;67;p16"/>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8" name="Google Shape;68;p16"/>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69" name="Google Shape;69;p16"/>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70" name="Google Shape;7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7"/>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74" name="Google Shape;74;p17"/>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5" name="Google Shape;75;p17"/>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8"/>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9"/>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84" name="Google Shape;84;p19"/>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85" name="Google Shape;8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1"/>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92" name="Google Shape;92;p21"/>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93" name="Google Shape;93;p21"/>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2"/>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98" name="Google Shape;9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99"/>
        <p:cNvGrpSpPr/>
        <p:nvPr/>
      </p:nvGrpSpPr>
      <p:grpSpPr>
        <a:xfrm>
          <a:off x="0" y="0"/>
          <a:ext cx="0" cy="0"/>
          <a:chOff x="0" y="0"/>
          <a:chExt cx="0" cy="0"/>
        </a:xfrm>
      </p:grpSpPr>
      <p:sp>
        <p:nvSpPr>
          <p:cNvPr id="100" name="Google Shape;100;p23"/>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101" name="Google Shape;101;p23"/>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102" name="Google Shape;10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mailto:lamita.kinchloe@detroitk12.org" TargetMode="External"/><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hyperlink" Target="https://dpscd.schoology.com/template/2950104692" TargetMode="External"/><Relationship Id="rId3" Type="http://schemas.openxmlformats.org/officeDocument/2006/relationships/image" Target="../media/image10.png"/><Relationship Id="rId7" Type="http://schemas.openxmlformats.org/officeDocument/2006/relationships/hyperlink" Target="https://dpscd.schoology.com/template/2950104690"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detroitk12.org/cms/lib/MI50000060/Centricity/Domain/4035/DPSCD%20Parent%20Academy%20-%20Parent%20Online%20Training.pdf" TargetMode="External"/><Relationship Id="rId11" Type="http://schemas.openxmlformats.org/officeDocument/2006/relationships/image" Target="../media/image13.png"/><Relationship Id="rId5" Type="http://schemas.openxmlformats.org/officeDocument/2006/relationships/hyperlink" Target="https://dpscd.schoology.com/course/2906621083/materials" TargetMode="External"/><Relationship Id="rId10" Type="http://schemas.openxmlformats.org/officeDocument/2006/relationships/image" Target="../media/image12.png"/><Relationship Id="rId4" Type="http://schemas.openxmlformats.org/officeDocument/2006/relationships/hyperlink" Target="mailto:latonia.clark@detroitk12.org"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romero.pratt02@detroitk12.org"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mailto:lashawn.earley@detroitk12.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lever.com/" TargetMode="External"/><Relationship Id="rId3" Type="http://schemas.openxmlformats.org/officeDocument/2006/relationships/hyperlink" Target="mailto:adrian.boykin@detroitk12.org" TargetMode="External"/><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7.jpg"/><Relationship Id="rId5" Type="http://schemas.openxmlformats.org/officeDocument/2006/relationships/image" Target="../media/image23.jpg"/><Relationship Id="rId10" Type="http://schemas.openxmlformats.org/officeDocument/2006/relationships/hyperlink" Target="https://www.khanacademy.org/" TargetMode="External"/><Relationship Id="rId4" Type="http://schemas.openxmlformats.org/officeDocument/2006/relationships/image" Target="../media/image22.png"/><Relationship Id="rId9"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5"/>
          <p:cNvPicPr preferRelativeResize="0"/>
          <p:nvPr/>
        </p:nvPicPr>
        <p:blipFill>
          <a:blip r:embed="rId3">
            <a:alphaModFix/>
          </a:blip>
          <a:stretch>
            <a:fillRect/>
          </a:stretch>
        </p:blipFill>
        <p:spPr>
          <a:xfrm>
            <a:off x="9525" y="4763"/>
            <a:ext cx="5924550" cy="3762375"/>
          </a:xfrm>
          <a:prstGeom prst="rect">
            <a:avLst/>
          </a:prstGeom>
          <a:noFill/>
          <a:ln>
            <a:noFill/>
          </a:ln>
        </p:spPr>
      </p:pic>
      <p:pic>
        <p:nvPicPr>
          <p:cNvPr id="110" name="Google Shape;110;p25"/>
          <p:cNvPicPr preferRelativeResize="0"/>
          <p:nvPr/>
        </p:nvPicPr>
        <p:blipFill>
          <a:blip r:embed="rId4">
            <a:alphaModFix/>
          </a:blip>
          <a:stretch>
            <a:fillRect/>
          </a:stretch>
        </p:blipFill>
        <p:spPr>
          <a:xfrm>
            <a:off x="6543675" y="0"/>
            <a:ext cx="2619375" cy="1962150"/>
          </a:xfrm>
          <a:prstGeom prst="rect">
            <a:avLst/>
          </a:prstGeom>
          <a:noFill/>
          <a:ln>
            <a:noFill/>
          </a:ln>
        </p:spPr>
      </p:pic>
      <p:sp>
        <p:nvSpPr>
          <p:cNvPr id="111" name="Google Shape;111;p25"/>
          <p:cNvSpPr txBox="1"/>
          <p:nvPr/>
        </p:nvSpPr>
        <p:spPr>
          <a:xfrm>
            <a:off x="1185425" y="3516075"/>
            <a:ext cx="5786400" cy="15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Ann Arbor Trails Middle School Team</a:t>
            </a:r>
            <a:endParaRPr b="1"/>
          </a:p>
          <a:p>
            <a:pPr marL="0" lvl="0" indent="0" algn="ctr" rtl="0">
              <a:spcBef>
                <a:spcPts val="0"/>
              </a:spcBef>
              <a:spcAft>
                <a:spcPts val="0"/>
              </a:spcAft>
              <a:buNone/>
            </a:pPr>
            <a:r>
              <a:rPr lang="en"/>
              <a:t>Adrian Boykin </a:t>
            </a:r>
            <a:endParaRPr/>
          </a:p>
          <a:p>
            <a:pPr marL="0" lvl="0" indent="0" algn="ctr" rtl="0">
              <a:spcBef>
                <a:spcPts val="0"/>
              </a:spcBef>
              <a:spcAft>
                <a:spcPts val="0"/>
              </a:spcAft>
              <a:buNone/>
            </a:pPr>
            <a:r>
              <a:rPr lang="en"/>
              <a:t>LaTonia Clark</a:t>
            </a:r>
            <a:endParaRPr/>
          </a:p>
          <a:p>
            <a:pPr marL="0" lvl="0" indent="0" algn="ctr" rtl="0">
              <a:spcBef>
                <a:spcPts val="0"/>
              </a:spcBef>
              <a:spcAft>
                <a:spcPts val="0"/>
              </a:spcAft>
              <a:buNone/>
            </a:pPr>
            <a:r>
              <a:rPr lang="en"/>
              <a:t>LaShawn Earley</a:t>
            </a:r>
            <a:endParaRPr/>
          </a:p>
          <a:p>
            <a:pPr marL="0" lvl="0" indent="0" algn="ctr" rtl="0">
              <a:spcBef>
                <a:spcPts val="0"/>
              </a:spcBef>
              <a:spcAft>
                <a:spcPts val="0"/>
              </a:spcAft>
              <a:buNone/>
            </a:pPr>
            <a:r>
              <a:rPr lang="en"/>
              <a:t>Lamita Kinchloe</a:t>
            </a:r>
            <a:endParaRPr/>
          </a:p>
          <a:p>
            <a:pPr marL="0" lvl="0" indent="0" algn="ctr" rtl="0">
              <a:spcBef>
                <a:spcPts val="0"/>
              </a:spcBef>
              <a:spcAft>
                <a:spcPts val="0"/>
              </a:spcAft>
              <a:buNone/>
            </a:pPr>
            <a:r>
              <a:rPr lang="en"/>
              <a:t>Romero Pratt</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solidFill>
                  <a:srgbClr val="FFFFFF"/>
                </a:solidFill>
                <a:latin typeface="Rajdhani"/>
                <a:ea typeface="Rajdhani"/>
                <a:cs typeface="Rajdhani"/>
                <a:sym typeface="Rajdhani"/>
              </a:rPr>
              <a:t>Turn your camera on</a:t>
            </a:r>
            <a:endParaRPr sz="4800" b="1">
              <a:solidFill>
                <a:srgbClr val="FFFFFF"/>
              </a:solidFill>
              <a:latin typeface="Rajdhani"/>
              <a:ea typeface="Rajdhani"/>
              <a:cs typeface="Rajdhani"/>
              <a:sym typeface="Rajdhani"/>
            </a:endParaRPr>
          </a:p>
        </p:txBody>
      </p:sp>
      <p:pic>
        <p:nvPicPr>
          <p:cNvPr id="217" name="Google Shape;217;p34"/>
          <p:cNvPicPr preferRelativeResize="0"/>
          <p:nvPr/>
        </p:nvPicPr>
        <p:blipFill rotWithShape="1">
          <a:blip r:embed="rId3">
            <a:alphaModFix/>
          </a:blip>
          <a:srcRect/>
          <a:stretch/>
        </p:blipFill>
        <p:spPr>
          <a:xfrm>
            <a:off x="67775" y="39889"/>
            <a:ext cx="817701" cy="760462"/>
          </a:xfrm>
          <a:prstGeom prst="rect">
            <a:avLst/>
          </a:prstGeom>
          <a:noFill/>
          <a:ln>
            <a:noFill/>
          </a:ln>
        </p:spPr>
      </p:pic>
      <p:grpSp>
        <p:nvGrpSpPr>
          <p:cNvPr id="218" name="Google Shape;218;p34"/>
          <p:cNvGrpSpPr/>
          <p:nvPr/>
        </p:nvGrpSpPr>
        <p:grpSpPr>
          <a:xfrm>
            <a:off x="4423244" y="620291"/>
            <a:ext cx="4599156" cy="1089000"/>
            <a:chOff x="4423244" y="1260425"/>
            <a:chExt cx="4599156" cy="1089000"/>
          </a:xfrm>
        </p:grpSpPr>
        <p:sp>
          <p:nvSpPr>
            <p:cNvPr id="219" name="Google Shape;219;p34"/>
            <p:cNvSpPr/>
            <p:nvPr/>
          </p:nvSpPr>
          <p:spPr>
            <a:xfrm>
              <a:off x="4500800" y="1260425"/>
              <a:ext cx="4521600" cy="10890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4"/>
            <p:cNvSpPr txBox="1"/>
            <p:nvPr/>
          </p:nvSpPr>
          <p:spPr>
            <a:xfrm>
              <a:off x="5275994" y="1268258"/>
              <a:ext cx="3246300" cy="938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Although you are joining class online, you should present yourself just as you would in a face-to-face classroom.</a:t>
              </a:r>
              <a:endParaRPr sz="1600" b="0" i="0" u="none" strike="noStrike" cap="none">
                <a:solidFill>
                  <a:srgbClr val="000000"/>
                </a:solidFill>
                <a:latin typeface="Century Gothic"/>
                <a:ea typeface="Century Gothic"/>
                <a:cs typeface="Century Gothic"/>
                <a:sym typeface="Century Gothic"/>
              </a:endParaRPr>
            </a:p>
          </p:txBody>
        </p:sp>
        <p:pic>
          <p:nvPicPr>
            <p:cNvPr id="221" name="Google Shape;221;p34"/>
            <p:cNvPicPr preferRelativeResize="0"/>
            <p:nvPr/>
          </p:nvPicPr>
          <p:blipFill rotWithShape="1">
            <a:blip r:embed="rId4">
              <a:alphaModFix/>
            </a:blip>
            <a:srcRect/>
            <a:stretch/>
          </p:blipFill>
          <p:spPr>
            <a:xfrm>
              <a:off x="4423244" y="1315052"/>
              <a:ext cx="852750" cy="852750"/>
            </a:xfrm>
            <a:prstGeom prst="rect">
              <a:avLst/>
            </a:prstGeom>
            <a:noFill/>
            <a:ln>
              <a:noFill/>
            </a:ln>
          </p:spPr>
        </p:pic>
      </p:grpSp>
      <p:sp>
        <p:nvSpPr>
          <p:cNvPr id="222" name="Google Shape;222;p34"/>
          <p:cNvSpPr/>
          <p:nvPr/>
        </p:nvSpPr>
        <p:spPr>
          <a:xfrm>
            <a:off x="4500800" y="2501637"/>
            <a:ext cx="4521600" cy="1533300"/>
          </a:xfrm>
          <a:prstGeom prst="roundRect">
            <a:avLst>
              <a:gd name="adj" fmla="val 16667"/>
            </a:avLst>
          </a:prstGeom>
          <a:solidFill>
            <a:srgbClr val="EA999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entury Gothic"/>
                <a:ea typeface="Century Gothic"/>
                <a:cs typeface="Century Gothic"/>
                <a:sym typeface="Century Gothic"/>
              </a:rPr>
              <a:t> Think about what you are wearing- is it appropriate? You will also want to find a comfortable workspace. Try finding a blank wall in your house to be the background for this call.</a:t>
            </a:r>
            <a:endParaRPr sz="1500" b="0" i="0" u="none" strike="noStrike" cap="none">
              <a:solidFill>
                <a:srgbClr val="000000"/>
              </a:solidFill>
              <a:latin typeface="Arial"/>
              <a:ea typeface="Arial"/>
              <a:cs typeface="Arial"/>
              <a:sym typeface="Arial"/>
            </a:endParaRPr>
          </a:p>
        </p:txBody>
      </p:sp>
      <p:pic>
        <p:nvPicPr>
          <p:cNvPr id="223" name="Google Shape;223;p34"/>
          <p:cNvPicPr preferRelativeResize="0"/>
          <p:nvPr/>
        </p:nvPicPr>
        <p:blipFill rotWithShape="1">
          <a:blip r:embed="rId5">
            <a:alphaModFix/>
          </a:blip>
          <a:srcRect/>
          <a:stretch/>
        </p:blipFill>
        <p:spPr>
          <a:xfrm>
            <a:off x="510738" y="3181375"/>
            <a:ext cx="3308476" cy="1189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p:nvPr/>
        </p:nvSpPr>
        <p:spPr>
          <a:xfrm>
            <a:off x="4500800" y="3858338"/>
            <a:ext cx="4521600" cy="10383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5"/>
          <p:cNvSpPr/>
          <p:nvPr/>
        </p:nvSpPr>
        <p:spPr>
          <a:xfrm>
            <a:off x="4500800" y="2654513"/>
            <a:ext cx="4521600" cy="10383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5"/>
          <p:cNvSpPr/>
          <p:nvPr/>
        </p:nvSpPr>
        <p:spPr>
          <a:xfrm>
            <a:off x="4500800" y="1450688"/>
            <a:ext cx="4521600" cy="1038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5"/>
          <p:cNvSpPr/>
          <p:nvPr/>
        </p:nvSpPr>
        <p:spPr>
          <a:xfrm>
            <a:off x="4500800" y="246863"/>
            <a:ext cx="4521600" cy="10383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5"/>
          <p:cNvSpPr txBox="1">
            <a:spLocks noGrp="1"/>
          </p:cNvSpPr>
          <p:nvPr>
            <p:ph type="title"/>
          </p:nvPr>
        </p:nvSpPr>
        <p:spPr>
          <a:xfrm>
            <a:off x="269575" y="1235075"/>
            <a:ext cx="3706500" cy="2508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solidFill>
                  <a:srgbClr val="FFFFFF"/>
                </a:solidFill>
                <a:latin typeface="Rajdhani"/>
                <a:ea typeface="Rajdhani"/>
                <a:cs typeface="Rajdhani"/>
                <a:sym typeface="Rajdhani"/>
              </a:rPr>
              <a:t>Chat</a:t>
            </a:r>
            <a:endParaRPr sz="4800" b="1">
              <a:solidFill>
                <a:srgbClr val="FFFFFF"/>
              </a:solidFill>
              <a:latin typeface="Rajdhani"/>
              <a:ea typeface="Rajdhani"/>
              <a:cs typeface="Rajdhani"/>
              <a:sym typeface="Rajdhani"/>
            </a:endParaRPr>
          </a:p>
        </p:txBody>
      </p:sp>
      <p:pic>
        <p:nvPicPr>
          <p:cNvPr id="233" name="Google Shape;233;p35"/>
          <p:cNvPicPr preferRelativeResize="0"/>
          <p:nvPr/>
        </p:nvPicPr>
        <p:blipFill rotWithShape="1">
          <a:blip r:embed="rId3">
            <a:alphaModFix/>
          </a:blip>
          <a:srcRect/>
          <a:stretch/>
        </p:blipFill>
        <p:spPr>
          <a:xfrm>
            <a:off x="77200" y="3675076"/>
            <a:ext cx="1510725" cy="1404974"/>
          </a:xfrm>
          <a:prstGeom prst="rect">
            <a:avLst/>
          </a:prstGeom>
          <a:noFill/>
          <a:ln>
            <a:noFill/>
          </a:ln>
        </p:spPr>
      </p:pic>
      <p:sp>
        <p:nvSpPr>
          <p:cNvPr id="234" name="Google Shape;234;p35"/>
          <p:cNvSpPr txBox="1"/>
          <p:nvPr/>
        </p:nvSpPr>
        <p:spPr>
          <a:xfrm>
            <a:off x="5565350" y="296975"/>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You can use the chat feature to make relevant comments or ask questions.</a:t>
            </a:r>
            <a:endParaRPr sz="1600" b="0" i="0" u="none" strike="noStrike" cap="none">
              <a:solidFill>
                <a:srgbClr val="000000"/>
              </a:solidFill>
              <a:latin typeface="Century Gothic"/>
              <a:ea typeface="Century Gothic"/>
              <a:cs typeface="Century Gothic"/>
              <a:sym typeface="Century Gothic"/>
            </a:endParaRPr>
          </a:p>
        </p:txBody>
      </p:sp>
      <p:sp>
        <p:nvSpPr>
          <p:cNvPr id="235" name="Google Shape;235;p35"/>
          <p:cNvSpPr txBox="1"/>
          <p:nvPr/>
        </p:nvSpPr>
        <p:spPr>
          <a:xfrm>
            <a:off x="5565350" y="1475750"/>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Century Gothic"/>
                <a:ea typeface="Century Gothic"/>
                <a:cs typeface="Century Gothic"/>
                <a:sym typeface="Century Gothic"/>
              </a:rPr>
              <a:t>If you do have a comment/question, please ask it properly and not with abbreviations or slang.</a:t>
            </a:r>
            <a:endParaRPr sz="1500" b="0" i="0" u="none" strike="noStrike" cap="none">
              <a:solidFill>
                <a:srgbClr val="000000"/>
              </a:solidFill>
              <a:latin typeface="Century Gothic"/>
              <a:ea typeface="Century Gothic"/>
              <a:cs typeface="Century Gothic"/>
              <a:sym typeface="Century Gothic"/>
            </a:endParaRPr>
          </a:p>
        </p:txBody>
      </p:sp>
      <p:sp>
        <p:nvSpPr>
          <p:cNvPr id="236" name="Google Shape;236;p35"/>
          <p:cNvSpPr txBox="1"/>
          <p:nvPr/>
        </p:nvSpPr>
        <p:spPr>
          <a:xfrm>
            <a:off x="5565350" y="2834375"/>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Emojis are okay, just don’t overdo it.</a:t>
            </a:r>
            <a:endParaRPr sz="1600" b="0" i="0" u="none" strike="noStrike" cap="none">
              <a:solidFill>
                <a:srgbClr val="000000"/>
              </a:solidFill>
              <a:latin typeface="Century Gothic"/>
              <a:ea typeface="Century Gothic"/>
              <a:cs typeface="Century Gothic"/>
              <a:sym typeface="Century Gothic"/>
            </a:endParaRPr>
          </a:p>
        </p:txBody>
      </p:sp>
      <p:sp>
        <p:nvSpPr>
          <p:cNvPr id="237" name="Google Shape;237;p35"/>
          <p:cNvSpPr txBox="1"/>
          <p:nvPr/>
        </p:nvSpPr>
        <p:spPr>
          <a:xfrm>
            <a:off x="5565350" y="3958550"/>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Throughout our call, I will try to answer any questions you might have.</a:t>
            </a:r>
            <a:endParaRPr sz="1600" b="0" i="0" u="none" strike="noStrike" cap="none">
              <a:solidFill>
                <a:srgbClr val="000000"/>
              </a:solidFill>
              <a:latin typeface="Century Gothic"/>
              <a:ea typeface="Century Gothic"/>
              <a:cs typeface="Century Gothic"/>
              <a:sym typeface="Century Gothic"/>
            </a:endParaRPr>
          </a:p>
        </p:txBody>
      </p:sp>
      <p:pic>
        <p:nvPicPr>
          <p:cNvPr id="238" name="Google Shape;238;p35"/>
          <p:cNvPicPr preferRelativeResize="0"/>
          <p:nvPr/>
        </p:nvPicPr>
        <p:blipFill rotWithShape="1">
          <a:blip r:embed="rId4">
            <a:alphaModFix/>
          </a:blip>
          <a:srcRect/>
          <a:stretch/>
        </p:blipFill>
        <p:spPr>
          <a:xfrm>
            <a:off x="4732675" y="473138"/>
            <a:ext cx="669075" cy="585776"/>
          </a:xfrm>
          <a:prstGeom prst="rect">
            <a:avLst/>
          </a:prstGeom>
          <a:noFill/>
          <a:ln>
            <a:noFill/>
          </a:ln>
        </p:spPr>
      </p:pic>
      <p:pic>
        <p:nvPicPr>
          <p:cNvPr id="239" name="Google Shape;239;p35"/>
          <p:cNvPicPr preferRelativeResize="0"/>
          <p:nvPr/>
        </p:nvPicPr>
        <p:blipFill rotWithShape="1">
          <a:blip r:embed="rId5">
            <a:alphaModFix/>
          </a:blip>
          <a:srcRect/>
          <a:stretch/>
        </p:blipFill>
        <p:spPr>
          <a:xfrm>
            <a:off x="4865886" y="1584480"/>
            <a:ext cx="402650" cy="770746"/>
          </a:xfrm>
          <a:prstGeom prst="rect">
            <a:avLst/>
          </a:prstGeom>
          <a:noFill/>
          <a:ln>
            <a:noFill/>
          </a:ln>
        </p:spPr>
      </p:pic>
      <p:pic>
        <p:nvPicPr>
          <p:cNvPr id="240" name="Google Shape;240;p35"/>
          <p:cNvPicPr preferRelativeResize="0"/>
          <p:nvPr/>
        </p:nvPicPr>
        <p:blipFill rotWithShape="1">
          <a:blip r:embed="rId6">
            <a:alphaModFix/>
          </a:blip>
          <a:srcRect/>
          <a:stretch/>
        </p:blipFill>
        <p:spPr>
          <a:xfrm>
            <a:off x="4631000" y="2788298"/>
            <a:ext cx="770750" cy="770749"/>
          </a:xfrm>
          <a:prstGeom prst="rect">
            <a:avLst/>
          </a:prstGeom>
          <a:noFill/>
          <a:ln>
            <a:noFill/>
          </a:ln>
        </p:spPr>
      </p:pic>
      <p:pic>
        <p:nvPicPr>
          <p:cNvPr id="241" name="Google Shape;241;p35"/>
          <p:cNvPicPr preferRelativeResize="0"/>
          <p:nvPr/>
        </p:nvPicPr>
        <p:blipFill rotWithShape="1">
          <a:blip r:embed="rId7">
            <a:alphaModFix/>
          </a:blip>
          <a:srcRect/>
          <a:stretch/>
        </p:blipFill>
        <p:spPr>
          <a:xfrm>
            <a:off x="4607938" y="3992125"/>
            <a:ext cx="918550" cy="699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p:nvPr/>
        </p:nvSpPr>
        <p:spPr>
          <a:xfrm>
            <a:off x="4490275" y="1813802"/>
            <a:ext cx="4521600" cy="11949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6"/>
          <p:cNvSpPr txBox="1">
            <a:spLocks noGrp="1"/>
          </p:cNvSpPr>
          <p:nvPr>
            <p:ph type="title"/>
          </p:nvPr>
        </p:nvSpPr>
        <p:spPr>
          <a:xfrm>
            <a:off x="269575" y="1235075"/>
            <a:ext cx="3706500" cy="2508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solidFill>
                  <a:srgbClr val="FFFFFF"/>
                </a:solidFill>
                <a:latin typeface="Rajdhani"/>
                <a:ea typeface="Rajdhani"/>
                <a:cs typeface="Rajdhani"/>
                <a:sym typeface="Rajdhani"/>
              </a:rPr>
              <a:t>End of the Chat</a:t>
            </a:r>
            <a:endParaRPr sz="4800" b="1">
              <a:solidFill>
                <a:srgbClr val="FFFFFF"/>
              </a:solidFill>
              <a:latin typeface="Rajdhani"/>
              <a:ea typeface="Rajdhani"/>
              <a:cs typeface="Rajdhani"/>
              <a:sym typeface="Rajdhani"/>
            </a:endParaRPr>
          </a:p>
        </p:txBody>
      </p:sp>
      <p:pic>
        <p:nvPicPr>
          <p:cNvPr id="248" name="Google Shape;248;p36"/>
          <p:cNvPicPr preferRelativeResize="0"/>
          <p:nvPr/>
        </p:nvPicPr>
        <p:blipFill rotWithShape="1">
          <a:blip r:embed="rId3">
            <a:alphaModFix/>
          </a:blip>
          <a:srcRect/>
          <a:stretch/>
        </p:blipFill>
        <p:spPr>
          <a:xfrm>
            <a:off x="77200" y="3675076"/>
            <a:ext cx="1510725" cy="1404974"/>
          </a:xfrm>
          <a:prstGeom prst="rect">
            <a:avLst/>
          </a:prstGeom>
          <a:noFill/>
          <a:ln>
            <a:noFill/>
          </a:ln>
        </p:spPr>
      </p:pic>
      <p:sp>
        <p:nvSpPr>
          <p:cNvPr id="249" name="Google Shape;249;p36"/>
          <p:cNvSpPr txBox="1"/>
          <p:nvPr/>
        </p:nvSpPr>
        <p:spPr>
          <a:xfrm>
            <a:off x="5554825" y="1813800"/>
            <a:ext cx="3246300" cy="938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When it is the end of the call, you need to leave the chat. I will not leave the chat unless all students do. </a:t>
            </a:r>
            <a:endParaRPr sz="1600" b="0" i="0" u="none" strike="noStrike" cap="none">
              <a:solidFill>
                <a:srgbClr val="000000"/>
              </a:solidFill>
              <a:latin typeface="Century Gothic"/>
              <a:ea typeface="Century Gothic"/>
              <a:cs typeface="Century Gothic"/>
              <a:sym typeface="Century Gothic"/>
            </a:endParaRPr>
          </a:p>
        </p:txBody>
      </p:sp>
      <p:pic>
        <p:nvPicPr>
          <p:cNvPr id="250" name="Google Shape;250;p36"/>
          <p:cNvPicPr preferRelativeResize="0"/>
          <p:nvPr/>
        </p:nvPicPr>
        <p:blipFill rotWithShape="1">
          <a:blip r:embed="rId4">
            <a:alphaModFix/>
          </a:blip>
          <a:srcRect/>
          <a:stretch/>
        </p:blipFill>
        <p:spPr>
          <a:xfrm>
            <a:off x="4634400" y="1987925"/>
            <a:ext cx="846650" cy="846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p:nvPr/>
        </p:nvSpPr>
        <p:spPr>
          <a:xfrm>
            <a:off x="4490275" y="1402750"/>
            <a:ext cx="4521600" cy="18657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7"/>
          <p:cNvSpPr txBox="1">
            <a:spLocks noGrp="1"/>
          </p:cNvSpPr>
          <p:nvPr>
            <p:ph type="title"/>
          </p:nvPr>
        </p:nvSpPr>
        <p:spPr>
          <a:xfrm>
            <a:off x="269575" y="1235075"/>
            <a:ext cx="3706500" cy="2508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solidFill>
                  <a:srgbClr val="FFFFFF"/>
                </a:solidFill>
                <a:latin typeface="Rajdhani"/>
                <a:ea typeface="Rajdhani"/>
                <a:cs typeface="Rajdhani"/>
                <a:sym typeface="Rajdhani"/>
              </a:rPr>
              <a:t>Respect</a:t>
            </a:r>
            <a:endParaRPr sz="4800" b="1">
              <a:solidFill>
                <a:srgbClr val="FFFFFF"/>
              </a:solidFill>
              <a:latin typeface="Rajdhani"/>
              <a:ea typeface="Rajdhani"/>
              <a:cs typeface="Rajdhani"/>
              <a:sym typeface="Rajdhani"/>
            </a:endParaRPr>
          </a:p>
        </p:txBody>
      </p:sp>
      <p:pic>
        <p:nvPicPr>
          <p:cNvPr id="257" name="Google Shape;257;p37"/>
          <p:cNvPicPr preferRelativeResize="0"/>
          <p:nvPr/>
        </p:nvPicPr>
        <p:blipFill rotWithShape="1">
          <a:blip r:embed="rId3">
            <a:alphaModFix/>
          </a:blip>
          <a:srcRect/>
          <a:stretch/>
        </p:blipFill>
        <p:spPr>
          <a:xfrm>
            <a:off x="77200" y="3675076"/>
            <a:ext cx="1510725" cy="1404974"/>
          </a:xfrm>
          <a:prstGeom prst="rect">
            <a:avLst/>
          </a:prstGeom>
          <a:noFill/>
          <a:ln>
            <a:noFill/>
          </a:ln>
        </p:spPr>
      </p:pic>
      <p:sp>
        <p:nvSpPr>
          <p:cNvPr id="258" name="Google Shape;258;p37"/>
          <p:cNvSpPr txBox="1"/>
          <p:nvPr/>
        </p:nvSpPr>
        <p:spPr>
          <a:xfrm>
            <a:off x="5554825" y="1465975"/>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And most importantly, remember we are all </a:t>
            </a:r>
            <a:r>
              <a:rPr lang="en" sz="1600" b="0" i="1" u="none" strike="noStrike" cap="none">
                <a:solidFill>
                  <a:srgbClr val="000000"/>
                </a:solidFill>
                <a:latin typeface="Century Gothic"/>
                <a:ea typeface="Century Gothic"/>
                <a:cs typeface="Century Gothic"/>
                <a:sym typeface="Century Gothic"/>
              </a:rPr>
              <a:t>respectful</a:t>
            </a:r>
            <a:r>
              <a:rPr lang="en" sz="1600" b="0" i="0" u="none" strike="noStrike" cap="none">
                <a:solidFill>
                  <a:srgbClr val="000000"/>
                </a:solidFill>
                <a:latin typeface="Century Gothic"/>
                <a:ea typeface="Century Gothic"/>
                <a:cs typeface="Century Gothic"/>
                <a:sym typeface="Century Gothic"/>
              </a:rPr>
              <a:t> students. Please speak and chat in a respectful manner. </a:t>
            </a:r>
            <a:endParaRPr sz="1600" b="0" i="0" u="none" strike="noStrike" cap="none">
              <a:solidFill>
                <a:srgbClr val="000000"/>
              </a:solidFill>
              <a:latin typeface="Century Gothic"/>
              <a:ea typeface="Century Gothic"/>
              <a:cs typeface="Century Gothic"/>
              <a:sym typeface="Century Gothic"/>
            </a:endParaRPr>
          </a:p>
        </p:txBody>
      </p:sp>
      <p:pic>
        <p:nvPicPr>
          <p:cNvPr id="259" name="Google Shape;259;p37"/>
          <p:cNvPicPr preferRelativeResize="0"/>
          <p:nvPr/>
        </p:nvPicPr>
        <p:blipFill rotWithShape="1">
          <a:blip r:embed="rId4">
            <a:alphaModFix/>
          </a:blip>
          <a:srcRect/>
          <a:stretch/>
        </p:blipFill>
        <p:spPr>
          <a:xfrm>
            <a:off x="4571990" y="2093625"/>
            <a:ext cx="977425" cy="6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p:nvPr/>
        </p:nvSpPr>
        <p:spPr>
          <a:xfrm>
            <a:off x="4490275" y="1402750"/>
            <a:ext cx="4521600" cy="18657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8"/>
          <p:cNvSpPr txBox="1">
            <a:spLocks noGrp="1"/>
          </p:cNvSpPr>
          <p:nvPr>
            <p:ph type="title"/>
          </p:nvPr>
        </p:nvSpPr>
        <p:spPr>
          <a:xfrm>
            <a:off x="269575" y="1235075"/>
            <a:ext cx="3706500" cy="2508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solidFill>
                  <a:srgbClr val="FFFFFF"/>
                </a:solidFill>
                <a:latin typeface="Rajdhani"/>
                <a:ea typeface="Rajdhani"/>
                <a:cs typeface="Rajdhani"/>
                <a:sym typeface="Rajdhani"/>
              </a:rPr>
              <a:t>Respect</a:t>
            </a:r>
            <a:endParaRPr sz="4800" b="1">
              <a:solidFill>
                <a:srgbClr val="FFFFFF"/>
              </a:solidFill>
              <a:latin typeface="Rajdhani"/>
              <a:ea typeface="Rajdhani"/>
              <a:cs typeface="Rajdhani"/>
              <a:sym typeface="Rajdhani"/>
            </a:endParaRPr>
          </a:p>
        </p:txBody>
      </p:sp>
      <p:pic>
        <p:nvPicPr>
          <p:cNvPr id="266" name="Google Shape;266;p38"/>
          <p:cNvPicPr preferRelativeResize="0"/>
          <p:nvPr/>
        </p:nvPicPr>
        <p:blipFill rotWithShape="1">
          <a:blip r:embed="rId3">
            <a:alphaModFix/>
          </a:blip>
          <a:srcRect/>
          <a:stretch/>
        </p:blipFill>
        <p:spPr>
          <a:xfrm>
            <a:off x="77200" y="3675076"/>
            <a:ext cx="1510725" cy="1404974"/>
          </a:xfrm>
          <a:prstGeom prst="rect">
            <a:avLst/>
          </a:prstGeom>
          <a:noFill/>
          <a:ln>
            <a:noFill/>
          </a:ln>
        </p:spPr>
      </p:pic>
      <p:sp>
        <p:nvSpPr>
          <p:cNvPr id="267" name="Google Shape;267;p38"/>
          <p:cNvSpPr txBox="1"/>
          <p:nvPr/>
        </p:nvSpPr>
        <p:spPr>
          <a:xfrm>
            <a:off x="5554825" y="1465975"/>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And most importantly, remember we are all </a:t>
            </a:r>
            <a:r>
              <a:rPr lang="en" sz="1600" b="0" i="1" u="none" strike="noStrike" cap="none">
                <a:solidFill>
                  <a:srgbClr val="000000"/>
                </a:solidFill>
                <a:latin typeface="Century Gothic"/>
                <a:ea typeface="Century Gothic"/>
                <a:cs typeface="Century Gothic"/>
                <a:sym typeface="Century Gothic"/>
              </a:rPr>
              <a:t>respectful</a:t>
            </a:r>
            <a:r>
              <a:rPr lang="en" sz="1600" b="0" i="0" u="none" strike="noStrike" cap="none">
                <a:solidFill>
                  <a:srgbClr val="000000"/>
                </a:solidFill>
                <a:latin typeface="Century Gothic"/>
                <a:ea typeface="Century Gothic"/>
                <a:cs typeface="Century Gothic"/>
                <a:sym typeface="Century Gothic"/>
              </a:rPr>
              <a:t> students. Please speak and chat in a respectful manner. </a:t>
            </a:r>
            <a:endParaRPr sz="1600" b="0" i="0" u="none" strike="noStrike" cap="none">
              <a:solidFill>
                <a:srgbClr val="000000"/>
              </a:solidFill>
              <a:latin typeface="Century Gothic"/>
              <a:ea typeface="Century Gothic"/>
              <a:cs typeface="Century Gothic"/>
              <a:sym typeface="Century Gothic"/>
            </a:endParaRPr>
          </a:p>
        </p:txBody>
      </p:sp>
      <p:pic>
        <p:nvPicPr>
          <p:cNvPr id="268" name="Google Shape;268;p38"/>
          <p:cNvPicPr preferRelativeResize="0"/>
          <p:nvPr/>
        </p:nvPicPr>
        <p:blipFill rotWithShape="1">
          <a:blip r:embed="rId4">
            <a:alphaModFix/>
          </a:blip>
          <a:srcRect/>
          <a:stretch/>
        </p:blipFill>
        <p:spPr>
          <a:xfrm>
            <a:off x="4571990" y="2093625"/>
            <a:ext cx="977425" cy="610400"/>
          </a:xfrm>
          <a:prstGeom prst="rect">
            <a:avLst/>
          </a:prstGeom>
          <a:noFill/>
          <a:ln>
            <a:noFill/>
          </a:ln>
        </p:spPr>
      </p:pic>
      <p:pic>
        <p:nvPicPr>
          <p:cNvPr id="269" name="Google Shape;269;p38"/>
          <p:cNvPicPr preferRelativeResize="0"/>
          <p:nvPr/>
        </p:nvPicPr>
        <p:blipFill>
          <a:blip r:embed="rId5">
            <a:alphaModFix/>
          </a:blip>
          <a:stretch>
            <a:fillRect/>
          </a:stretch>
        </p:blipFill>
        <p:spPr>
          <a:xfrm>
            <a:off x="0" y="49825"/>
            <a:ext cx="9011874" cy="503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15"/>
        <p:cNvGrpSpPr/>
        <p:nvPr/>
      </p:nvGrpSpPr>
      <p:grpSpPr>
        <a:xfrm>
          <a:off x="0" y="0"/>
          <a:ext cx="0" cy="0"/>
          <a:chOff x="0" y="0"/>
          <a:chExt cx="0" cy="0"/>
        </a:xfrm>
      </p:grpSpPr>
      <p:sp>
        <p:nvSpPr>
          <p:cNvPr id="116" name="Google Shape;116;p26"/>
          <p:cNvSpPr txBox="1">
            <a:spLocks noGrp="1"/>
          </p:cNvSpPr>
          <p:nvPr>
            <p:ph type="ctrTitle"/>
          </p:nvPr>
        </p:nvSpPr>
        <p:spPr>
          <a:xfrm>
            <a:off x="1742475" y="136175"/>
            <a:ext cx="5166000" cy="8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u="sng">
                <a:solidFill>
                  <a:srgbClr val="FFFFFF"/>
                </a:solidFill>
              </a:rPr>
              <a:t>ELA &amp; Reading</a:t>
            </a:r>
            <a:endParaRPr sz="4500" u="sng">
              <a:solidFill>
                <a:srgbClr val="FFFFFF"/>
              </a:solidFill>
            </a:endParaRPr>
          </a:p>
        </p:txBody>
      </p:sp>
      <p:sp>
        <p:nvSpPr>
          <p:cNvPr id="117" name="Google Shape;117;p26"/>
          <p:cNvSpPr txBox="1">
            <a:spLocks noGrp="1"/>
          </p:cNvSpPr>
          <p:nvPr>
            <p:ph type="subTitle" idx="1"/>
          </p:nvPr>
        </p:nvSpPr>
        <p:spPr>
          <a:xfrm>
            <a:off x="287375" y="773475"/>
            <a:ext cx="86061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F4E78"/>
                </a:solidFill>
              </a:rPr>
              <a:t>Ms. Kinchloe</a:t>
            </a:r>
            <a:endParaRPr sz="1600" b="1">
              <a:solidFill>
                <a:srgbClr val="1F4E78"/>
              </a:solidFill>
            </a:endParaRPr>
          </a:p>
          <a:p>
            <a:pPr marL="0" lvl="0" indent="0" algn="l" rtl="0">
              <a:spcBef>
                <a:spcPts val="0"/>
              </a:spcBef>
              <a:spcAft>
                <a:spcPts val="0"/>
              </a:spcAft>
              <a:buNone/>
            </a:pPr>
            <a:r>
              <a:rPr lang="en" sz="1600" b="1">
                <a:solidFill>
                  <a:srgbClr val="1F4E78"/>
                </a:solidFill>
              </a:rPr>
              <a:t>Office Hours: 8:40 - 9:15 a.m.</a:t>
            </a:r>
            <a:endParaRPr sz="1600" b="1">
              <a:solidFill>
                <a:srgbClr val="1F4E78"/>
              </a:solidFill>
            </a:endParaRPr>
          </a:p>
          <a:p>
            <a:pPr marL="0" lvl="0" indent="0" algn="l" rtl="0">
              <a:spcBef>
                <a:spcPts val="0"/>
              </a:spcBef>
              <a:spcAft>
                <a:spcPts val="0"/>
              </a:spcAft>
              <a:buNone/>
            </a:pPr>
            <a:r>
              <a:rPr lang="en" sz="1600" u="sng">
                <a:solidFill>
                  <a:schemeClr val="hlink"/>
                </a:solidFill>
                <a:hlinkClick r:id="rId3"/>
              </a:rPr>
              <a:t>lamita.kinchloe@detroitk12.org</a:t>
            </a:r>
            <a:endParaRPr sz="1600"/>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
                <a:solidFill>
                  <a:schemeClr val="dk1"/>
                </a:solidFill>
                <a:latin typeface="Times New Roman"/>
                <a:ea typeface="Times New Roman"/>
                <a:cs typeface="Times New Roman"/>
                <a:sym typeface="Times New Roman"/>
              </a:rPr>
              <a:t>f</a:t>
            </a:r>
            <a:endParaRPr sz="100">
              <a:solidFill>
                <a:schemeClr val="dk1"/>
              </a:solidFill>
              <a:latin typeface="Times New Roman"/>
              <a:ea typeface="Times New Roman"/>
              <a:cs typeface="Times New Roman"/>
              <a:sym typeface="Times New Roman"/>
            </a:endParaRPr>
          </a:p>
        </p:txBody>
      </p:sp>
      <p:pic>
        <p:nvPicPr>
          <p:cNvPr id="118" name="Google Shape;118;p26" descr="hi"/>
          <p:cNvPicPr preferRelativeResize="0"/>
          <p:nvPr/>
        </p:nvPicPr>
        <p:blipFill>
          <a:blip r:embed="rId4">
            <a:alphaModFix/>
          </a:blip>
          <a:stretch>
            <a:fillRect/>
          </a:stretch>
        </p:blipFill>
        <p:spPr>
          <a:xfrm>
            <a:off x="7189025" y="70900"/>
            <a:ext cx="1873500" cy="1873500"/>
          </a:xfrm>
          <a:prstGeom prst="rect">
            <a:avLst/>
          </a:prstGeom>
          <a:noFill/>
          <a:ln>
            <a:noFill/>
          </a:ln>
        </p:spPr>
      </p:pic>
      <p:pic>
        <p:nvPicPr>
          <p:cNvPr id="119" name="Google Shape;119;p26"/>
          <p:cNvPicPr preferRelativeResize="0"/>
          <p:nvPr/>
        </p:nvPicPr>
        <p:blipFill rotWithShape="1">
          <a:blip r:embed="rId5">
            <a:alphaModFix/>
          </a:blip>
          <a:srcRect l="18069" r="18438"/>
          <a:stretch/>
        </p:blipFill>
        <p:spPr>
          <a:xfrm>
            <a:off x="437975" y="1647025"/>
            <a:ext cx="737800" cy="1089425"/>
          </a:xfrm>
          <a:prstGeom prst="rect">
            <a:avLst/>
          </a:prstGeom>
          <a:noFill/>
          <a:ln>
            <a:noFill/>
          </a:ln>
        </p:spPr>
      </p:pic>
      <p:pic>
        <p:nvPicPr>
          <p:cNvPr id="120" name="Google Shape;120;p26"/>
          <p:cNvPicPr preferRelativeResize="0"/>
          <p:nvPr/>
        </p:nvPicPr>
        <p:blipFill rotWithShape="1">
          <a:blip r:embed="rId6">
            <a:alphaModFix/>
          </a:blip>
          <a:srcRect l="20744" r="18439"/>
          <a:stretch/>
        </p:blipFill>
        <p:spPr>
          <a:xfrm>
            <a:off x="437963" y="2813710"/>
            <a:ext cx="737800" cy="1137327"/>
          </a:xfrm>
          <a:prstGeom prst="rect">
            <a:avLst/>
          </a:prstGeom>
          <a:noFill/>
          <a:ln>
            <a:noFill/>
          </a:ln>
        </p:spPr>
      </p:pic>
      <p:pic>
        <p:nvPicPr>
          <p:cNvPr id="121" name="Google Shape;121;p26"/>
          <p:cNvPicPr preferRelativeResize="0"/>
          <p:nvPr/>
        </p:nvPicPr>
        <p:blipFill rotWithShape="1">
          <a:blip r:embed="rId7">
            <a:alphaModFix/>
          </a:blip>
          <a:srcRect l="20744" r="18439"/>
          <a:stretch/>
        </p:blipFill>
        <p:spPr>
          <a:xfrm>
            <a:off x="437976" y="4028300"/>
            <a:ext cx="737800" cy="1137341"/>
          </a:xfrm>
          <a:prstGeom prst="rect">
            <a:avLst/>
          </a:prstGeom>
          <a:noFill/>
          <a:ln>
            <a:noFill/>
          </a:ln>
        </p:spPr>
      </p:pic>
      <p:sp>
        <p:nvSpPr>
          <p:cNvPr id="122" name="Google Shape;122;p26"/>
          <p:cNvSpPr txBox="1"/>
          <p:nvPr/>
        </p:nvSpPr>
        <p:spPr>
          <a:xfrm>
            <a:off x="1291225" y="1647075"/>
            <a:ext cx="1873500" cy="10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6th Grade Novel</a:t>
            </a:r>
            <a:endParaRPr b="1"/>
          </a:p>
          <a:p>
            <a:pPr marL="0" lvl="0" indent="0" algn="l" rtl="0">
              <a:spcBef>
                <a:spcPts val="0"/>
              </a:spcBef>
              <a:spcAft>
                <a:spcPts val="0"/>
              </a:spcAft>
              <a:buNone/>
            </a:pPr>
            <a:r>
              <a:rPr lang="en"/>
              <a:t>2-hour block class:</a:t>
            </a:r>
            <a:endParaRPr/>
          </a:p>
          <a:p>
            <a:pPr marL="457200" lvl="0" indent="-317500" algn="l" rtl="0">
              <a:spcBef>
                <a:spcPts val="0"/>
              </a:spcBef>
              <a:spcAft>
                <a:spcPts val="0"/>
              </a:spcAft>
              <a:buSzPts val="1400"/>
              <a:buChar char="●"/>
            </a:pPr>
            <a:r>
              <a:rPr lang="en"/>
              <a:t>7:42-8:42 a.m.</a:t>
            </a:r>
            <a:endParaRPr/>
          </a:p>
          <a:p>
            <a:pPr marL="457200" lvl="0" indent="-317500" algn="l" rtl="0">
              <a:spcBef>
                <a:spcPts val="0"/>
              </a:spcBef>
              <a:spcAft>
                <a:spcPts val="0"/>
              </a:spcAft>
              <a:buSzPts val="1400"/>
              <a:buChar char="●"/>
            </a:pPr>
            <a:r>
              <a:rPr lang="en"/>
              <a:t>9:26-1016 a.m.</a:t>
            </a:r>
            <a:endParaRPr/>
          </a:p>
        </p:txBody>
      </p:sp>
      <p:sp>
        <p:nvSpPr>
          <p:cNvPr id="123" name="Google Shape;123;p26"/>
          <p:cNvSpPr txBox="1"/>
          <p:nvPr/>
        </p:nvSpPr>
        <p:spPr>
          <a:xfrm>
            <a:off x="1291225" y="2837725"/>
            <a:ext cx="1998000" cy="10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7th Grade Novel</a:t>
            </a:r>
            <a:endParaRPr b="1"/>
          </a:p>
          <a:p>
            <a:pPr marL="0" lvl="0" indent="0" algn="l" rtl="0">
              <a:spcBef>
                <a:spcPts val="0"/>
              </a:spcBef>
              <a:spcAft>
                <a:spcPts val="0"/>
              </a:spcAft>
              <a:buNone/>
            </a:pPr>
            <a:r>
              <a:rPr lang="en"/>
              <a:t>2-hour block class:</a:t>
            </a:r>
            <a:endParaRPr/>
          </a:p>
          <a:p>
            <a:pPr marL="457200" lvl="0" indent="-317500" algn="l" rtl="0">
              <a:spcBef>
                <a:spcPts val="0"/>
              </a:spcBef>
              <a:spcAft>
                <a:spcPts val="0"/>
              </a:spcAft>
              <a:buSzPts val="1400"/>
              <a:buChar char="●"/>
            </a:pPr>
            <a:r>
              <a:rPr lang="en"/>
              <a:t>10:18-11:08 a.m.</a:t>
            </a:r>
            <a:endParaRPr/>
          </a:p>
          <a:p>
            <a:pPr marL="457200" lvl="0" indent="-317500" algn="l" rtl="0">
              <a:spcBef>
                <a:spcPts val="0"/>
              </a:spcBef>
              <a:spcAft>
                <a:spcPts val="0"/>
              </a:spcAft>
              <a:buSzPts val="1400"/>
              <a:buChar char="●"/>
            </a:pPr>
            <a:r>
              <a:rPr lang="en"/>
              <a:t>11:57-12:47 p.m.</a:t>
            </a:r>
            <a:endParaRPr/>
          </a:p>
        </p:txBody>
      </p:sp>
      <p:sp>
        <p:nvSpPr>
          <p:cNvPr id="124" name="Google Shape;124;p26"/>
          <p:cNvSpPr txBox="1"/>
          <p:nvPr/>
        </p:nvSpPr>
        <p:spPr>
          <a:xfrm>
            <a:off x="1291225" y="3951050"/>
            <a:ext cx="1998000" cy="10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8th Grade Novel</a:t>
            </a:r>
            <a:endParaRPr b="1"/>
          </a:p>
          <a:p>
            <a:pPr marL="0" lvl="0" indent="0" algn="l" rtl="0">
              <a:spcBef>
                <a:spcPts val="0"/>
              </a:spcBef>
              <a:spcAft>
                <a:spcPts val="0"/>
              </a:spcAft>
              <a:buNone/>
            </a:pPr>
            <a:r>
              <a:rPr lang="en"/>
              <a:t>2-hour block class:</a:t>
            </a:r>
            <a:endParaRPr/>
          </a:p>
          <a:p>
            <a:pPr marL="457200" lvl="0" indent="-317500" algn="l" rtl="0">
              <a:spcBef>
                <a:spcPts val="0"/>
              </a:spcBef>
              <a:spcAft>
                <a:spcPts val="0"/>
              </a:spcAft>
              <a:buSzPts val="1400"/>
              <a:buChar char="●"/>
            </a:pPr>
            <a:r>
              <a:rPr lang="en"/>
              <a:t>12:49-1:39 p.m.</a:t>
            </a:r>
            <a:endParaRPr/>
          </a:p>
          <a:p>
            <a:pPr marL="457200" lvl="0" indent="-317500" algn="l" rtl="0">
              <a:spcBef>
                <a:spcPts val="0"/>
              </a:spcBef>
              <a:spcAft>
                <a:spcPts val="0"/>
              </a:spcAft>
              <a:buSzPts val="1400"/>
              <a:buChar char="●"/>
            </a:pPr>
            <a:r>
              <a:rPr lang="en"/>
              <a:t>1:40-2:30 p.m.</a:t>
            </a:r>
            <a:endParaRPr/>
          </a:p>
        </p:txBody>
      </p:sp>
      <p:sp>
        <p:nvSpPr>
          <p:cNvPr id="125" name="Google Shape;125;p26"/>
          <p:cNvSpPr txBox="1"/>
          <p:nvPr/>
        </p:nvSpPr>
        <p:spPr>
          <a:xfrm>
            <a:off x="4004750" y="3312675"/>
            <a:ext cx="2188200" cy="15738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t>APPs &amp; Platforms </a:t>
            </a:r>
            <a:endParaRPr b="1" u="sng"/>
          </a:p>
          <a:p>
            <a:pPr marL="457200" lvl="0" indent="-317500" algn="l" rtl="0">
              <a:spcBef>
                <a:spcPts val="0"/>
              </a:spcBef>
              <a:spcAft>
                <a:spcPts val="0"/>
              </a:spcAft>
              <a:buSzPts val="1400"/>
              <a:buAutoNum type="arabicPeriod"/>
            </a:pPr>
            <a:r>
              <a:rPr lang="en" b="1" u="sng">
                <a:solidFill>
                  <a:schemeClr val="dk1"/>
                </a:solidFill>
                <a:highlight>
                  <a:schemeClr val="accent6"/>
                </a:highlight>
              </a:rPr>
              <a:t>Clever.com</a:t>
            </a:r>
            <a:endParaRPr b="1" u="sng">
              <a:solidFill>
                <a:schemeClr val="dk1"/>
              </a:solidFill>
              <a:highlight>
                <a:schemeClr val="accent6"/>
              </a:highlight>
            </a:endParaRPr>
          </a:p>
          <a:p>
            <a:pPr marL="914400" lvl="1" indent="-317500" algn="l" rtl="0">
              <a:spcBef>
                <a:spcPts val="0"/>
              </a:spcBef>
              <a:spcAft>
                <a:spcPts val="0"/>
              </a:spcAft>
              <a:buSzPts val="1400"/>
              <a:buAutoNum type="alphaLcPeriod"/>
            </a:pPr>
            <a:r>
              <a:rPr lang="en"/>
              <a:t>TEAMS</a:t>
            </a:r>
            <a:endParaRPr/>
          </a:p>
          <a:p>
            <a:pPr marL="914400" lvl="1" indent="-317500" algn="l" rtl="0">
              <a:spcBef>
                <a:spcPts val="0"/>
              </a:spcBef>
              <a:spcAft>
                <a:spcPts val="0"/>
              </a:spcAft>
              <a:buSzPts val="1400"/>
              <a:buAutoNum type="alphaLcPeriod"/>
            </a:pPr>
            <a:r>
              <a:rPr lang="en"/>
              <a:t>Schoology</a:t>
            </a:r>
            <a:endParaRPr b="1" u="sng">
              <a:highlight>
                <a:schemeClr val="accent6"/>
              </a:highlight>
            </a:endParaRPr>
          </a:p>
          <a:p>
            <a:pPr marL="914400" lvl="1" indent="-317500" algn="l" rtl="0">
              <a:spcBef>
                <a:spcPts val="0"/>
              </a:spcBef>
              <a:spcAft>
                <a:spcPts val="0"/>
              </a:spcAft>
              <a:buSzPts val="1400"/>
              <a:buAutoNum type="alphaLcPeriod"/>
            </a:pPr>
            <a:r>
              <a:rPr lang="en">
                <a:solidFill>
                  <a:schemeClr val="dk1"/>
                </a:solidFill>
              </a:rPr>
              <a:t>I-Ready</a:t>
            </a:r>
            <a:endParaRPr>
              <a:solidFill>
                <a:schemeClr val="dk1"/>
              </a:solidFill>
            </a:endParaRPr>
          </a:p>
          <a:p>
            <a:pPr marL="914400" lvl="1" indent="-317500" algn="l" rtl="0">
              <a:spcBef>
                <a:spcPts val="0"/>
              </a:spcBef>
              <a:spcAft>
                <a:spcPts val="0"/>
              </a:spcAft>
              <a:buSzPts val="1400"/>
              <a:buAutoNum type="alphaLcPeriod"/>
            </a:pPr>
            <a:r>
              <a:rPr lang="en"/>
              <a:t>MyON</a:t>
            </a:r>
            <a:endParaRPr/>
          </a:p>
          <a:p>
            <a:pPr marL="457200" lvl="0" indent="-317500" algn="l" rtl="0">
              <a:spcBef>
                <a:spcPts val="0"/>
              </a:spcBef>
              <a:spcAft>
                <a:spcPts val="0"/>
              </a:spcAft>
              <a:buSzPts val="1400"/>
              <a:buAutoNum type="arabicPeriod"/>
            </a:pPr>
            <a:r>
              <a:rPr lang="en" b="1"/>
              <a:t>Class Dojo</a:t>
            </a:r>
            <a:endParaRPr b="1"/>
          </a:p>
        </p:txBody>
      </p:sp>
      <p:sp>
        <p:nvSpPr>
          <p:cNvPr id="126" name="Google Shape;126;p26"/>
          <p:cNvSpPr txBox="1"/>
          <p:nvPr/>
        </p:nvSpPr>
        <p:spPr>
          <a:xfrm>
            <a:off x="6908475" y="1978513"/>
            <a:ext cx="1823100" cy="24138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School Supplies</a:t>
            </a:r>
            <a:endParaRPr b="1" u="sng"/>
          </a:p>
          <a:p>
            <a:pPr marL="0" lvl="0" indent="0" algn="ctr" rtl="0">
              <a:spcBef>
                <a:spcPts val="0"/>
              </a:spcBef>
              <a:spcAft>
                <a:spcPts val="0"/>
              </a:spcAft>
              <a:buNone/>
            </a:pPr>
            <a:endParaRPr b="1" u="sng"/>
          </a:p>
          <a:p>
            <a:pPr marL="0" lvl="0" indent="0" algn="ctr" rtl="0">
              <a:spcBef>
                <a:spcPts val="0"/>
              </a:spcBef>
              <a:spcAft>
                <a:spcPts val="0"/>
              </a:spcAft>
              <a:buNone/>
            </a:pPr>
            <a:endParaRPr b="1" u="sng"/>
          </a:p>
          <a:p>
            <a:pPr marL="0" lvl="0" indent="0" algn="ctr" rtl="0">
              <a:spcBef>
                <a:spcPts val="0"/>
              </a:spcBef>
              <a:spcAft>
                <a:spcPts val="0"/>
              </a:spcAft>
              <a:buNone/>
            </a:pPr>
            <a:endParaRPr b="1" u="sng"/>
          </a:p>
          <a:p>
            <a:pPr marL="0" lvl="0" indent="0" algn="ctr" rtl="0">
              <a:spcBef>
                <a:spcPts val="0"/>
              </a:spcBef>
              <a:spcAft>
                <a:spcPts val="0"/>
              </a:spcAft>
              <a:buNone/>
            </a:pPr>
            <a:endParaRPr b="1" u="sng"/>
          </a:p>
          <a:p>
            <a:pPr marL="0" lvl="0" indent="0" algn="ctr" rtl="0">
              <a:spcBef>
                <a:spcPts val="0"/>
              </a:spcBef>
              <a:spcAft>
                <a:spcPts val="0"/>
              </a:spcAft>
              <a:buNone/>
            </a:pPr>
            <a:endParaRPr b="1" u="sng"/>
          </a:p>
          <a:p>
            <a:pPr marL="0" lvl="0" indent="0" algn="ctr" rtl="0">
              <a:spcBef>
                <a:spcPts val="0"/>
              </a:spcBef>
              <a:spcAft>
                <a:spcPts val="0"/>
              </a:spcAft>
              <a:buNone/>
            </a:pPr>
            <a:r>
              <a:rPr lang="en" sz="1200"/>
              <a:t>Pencils, Pens, Color Markers, Crayons, Coloring Pencils, Blank Copy Paper, Construction Paper, Glue/Tape, etc.</a:t>
            </a:r>
            <a:endParaRPr sz="1200"/>
          </a:p>
        </p:txBody>
      </p:sp>
      <p:pic>
        <p:nvPicPr>
          <p:cNvPr id="127" name="Google Shape;127;p26"/>
          <p:cNvPicPr preferRelativeResize="0"/>
          <p:nvPr/>
        </p:nvPicPr>
        <p:blipFill>
          <a:blip r:embed="rId8">
            <a:alphaModFix/>
          </a:blip>
          <a:stretch>
            <a:fillRect/>
          </a:stretch>
        </p:blipFill>
        <p:spPr>
          <a:xfrm>
            <a:off x="7406950" y="2416475"/>
            <a:ext cx="826151" cy="743426"/>
          </a:xfrm>
          <a:prstGeom prst="rect">
            <a:avLst/>
          </a:prstGeom>
          <a:noFill/>
          <a:ln>
            <a:noFill/>
          </a:ln>
        </p:spPr>
      </p:pic>
      <p:pic>
        <p:nvPicPr>
          <p:cNvPr id="128" name="Google Shape;128;p26"/>
          <p:cNvPicPr preferRelativeResize="0"/>
          <p:nvPr/>
        </p:nvPicPr>
        <p:blipFill>
          <a:blip r:embed="rId9">
            <a:alphaModFix/>
          </a:blip>
          <a:stretch>
            <a:fillRect/>
          </a:stretch>
        </p:blipFill>
        <p:spPr>
          <a:xfrm>
            <a:off x="3825300" y="1076201"/>
            <a:ext cx="2320800" cy="1812950"/>
          </a:xfrm>
          <a:prstGeom prst="rect">
            <a:avLst/>
          </a:prstGeom>
          <a:noFill/>
          <a:ln>
            <a:noFill/>
          </a:ln>
        </p:spPr>
      </p:pic>
      <p:pic>
        <p:nvPicPr>
          <p:cNvPr id="129" name="Google Shape;129;p26"/>
          <p:cNvPicPr preferRelativeResize="0"/>
          <p:nvPr/>
        </p:nvPicPr>
        <p:blipFill>
          <a:blip r:embed="rId10">
            <a:alphaModFix/>
          </a:blip>
          <a:stretch>
            <a:fillRect/>
          </a:stretch>
        </p:blipFill>
        <p:spPr>
          <a:xfrm>
            <a:off x="3939038" y="2070275"/>
            <a:ext cx="2093326" cy="818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33"/>
        <p:cNvGrpSpPr/>
        <p:nvPr/>
      </p:nvGrpSpPr>
      <p:grpSpPr>
        <a:xfrm>
          <a:off x="0" y="0"/>
          <a:ext cx="0" cy="0"/>
          <a:chOff x="0" y="0"/>
          <a:chExt cx="0" cy="0"/>
        </a:xfrm>
      </p:grpSpPr>
      <p:pic>
        <p:nvPicPr>
          <p:cNvPr id="134" name="Google Shape;134;p27"/>
          <p:cNvPicPr preferRelativeResize="0"/>
          <p:nvPr/>
        </p:nvPicPr>
        <p:blipFill>
          <a:blip r:embed="rId3">
            <a:alphaModFix/>
          </a:blip>
          <a:stretch>
            <a:fillRect/>
          </a:stretch>
        </p:blipFill>
        <p:spPr>
          <a:xfrm>
            <a:off x="0" y="0"/>
            <a:ext cx="3048000" cy="3048000"/>
          </a:xfrm>
          <a:prstGeom prst="rect">
            <a:avLst/>
          </a:prstGeom>
          <a:noFill/>
          <a:ln>
            <a:noFill/>
          </a:ln>
        </p:spPr>
      </p:pic>
      <p:sp>
        <p:nvSpPr>
          <p:cNvPr id="135" name="Google Shape;135;p27"/>
          <p:cNvSpPr txBox="1"/>
          <p:nvPr/>
        </p:nvSpPr>
        <p:spPr>
          <a:xfrm>
            <a:off x="3865225" y="532425"/>
            <a:ext cx="5786400" cy="46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i="1"/>
              <a:t>6th thru 8th Grade Mathematics</a:t>
            </a:r>
            <a:endParaRPr sz="3600" b="1" i="1"/>
          </a:p>
          <a:p>
            <a:pPr marL="0" lvl="0" indent="0" algn="l" rtl="0">
              <a:spcBef>
                <a:spcPts val="0"/>
              </a:spcBef>
              <a:spcAft>
                <a:spcPts val="0"/>
              </a:spcAft>
              <a:buNone/>
            </a:pPr>
            <a:endParaRPr b="1" i="1"/>
          </a:p>
          <a:p>
            <a:pPr marL="0" lvl="0" indent="0" algn="l" rtl="0">
              <a:spcBef>
                <a:spcPts val="0"/>
              </a:spcBef>
              <a:spcAft>
                <a:spcPts val="0"/>
              </a:spcAft>
              <a:buNone/>
            </a:pPr>
            <a:r>
              <a:rPr lang="en" b="1" i="1"/>
              <a:t>Mrs. Clark</a:t>
            </a:r>
            <a:endParaRPr b="1" i="1"/>
          </a:p>
          <a:p>
            <a:pPr marL="0" lvl="0" indent="0" algn="l" rtl="0">
              <a:spcBef>
                <a:spcPts val="0"/>
              </a:spcBef>
              <a:spcAft>
                <a:spcPts val="0"/>
              </a:spcAft>
              <a:buNone/>
            </a:pPr>
            <a:r>
              <a:rPr lang="en" b="1" i="1" u="sng">
                <a:solidFill>
                  <a:schemeClr val="hlink"/>
                </a:solidFill>
                <a:hlinkClick r:id="rId4"/>
              </a:rPr>
              <a:t>latonia.clark@detroitk12.org</a:t>
            </a:r>
            <a:endParaRPr b="1" i="1"/>
          </a:p>
          <a:p>
            <a:pPr marL="0" lvl="0" indent="0" algn="l" rtl="0">
              <a:spcBef>
                <a:spcPts val="0"/>
              </a:spcBef>
              <a:spcAft>
                <a:spcPts val="0"/>
              </a:spcAft>
              <a:buNone/>
            </a:pPr>
            <a:r>
              <a:rPr lang="en" b="1" i="1"/>
              <a:t>Offices hours 7:40 a.m - 8:30 a.m. </a:t>
            </a:r>
            <a:r>
              <a:rPr lang="en" sz="900" b="1" i="1"/>
              <a:t>(also available from 3 to 4 M thru F)</a:t>
            </a:r>
            <a:r>
              <a:rPr lang="en" b="1" i="1"/>
              <a:t>  </a:t>
            </a:r>
            <a:endParaRPr b="1" i="1"/>
          </a:p>
          <a:p>
            <a:pPr marL="914400" lvl="0" indent="0" algn="l" rtl="0">
              <a:spcBef>
                <a:spcPts val="0"/>
              </a:spcBef>
              <a:spcAft>
                <a:spcPts val="0"/>
              </a:spcAft>
              <a:buNone/>
            </a:pPr>
            <a:endParaRPr b="1" i="1"/>
          </a:p>
          <a:p>
            <a:pPr marL="0" lvl="0" indent="0" algn="l" rtl="0">
              <a:spcBef>
                <a:spcPts val="0"/>
              </a:spcBef>
              <a:spcAft>
                <a:spcPts val="0"/>
              </a:spcAft>
              <a:buNone/>
            </a:pPr>
            <a:r>
              <a:rPr lang="en" b="1" i="1"/>
              <a:t>            </a:t>
            </a:r>
            <a:r>
              <a:rPr lang="en" sz="1000" b="1" i="1" u="sng">
                <a:solidFill>
                  <a:schemeClr val="hlink"/>
                </a:solidFill>
                <a:hlinkClick r:id="rId5"/>
              </a:rPr>
              <a:t>https://dpscd.schoology.com/course/2906621083/materials</a:t>
            </a:r>
            <a:endParaRPr sz="1000" b="1" i="1"/>
          </a:p>
          <a:p>
            <a:pPr marL="0" lvl="0" indent="0" algn="l" rtl="0">
              <a:spcBef>
                <a:spcPts val="0"/>
              </a:spcBef>
              <a:spcAft>
                <a:spcPts val="0"/>
              </a:spcAft>
              <a:buNone/>
            </a:pPr>
            <a:r>
              <a:rPr lang="en" b="1" i="1"/>
              <a:t>		</a:t>
            </a:r>
            <a:endParaRPr b="1" i="1"/>
          </a:p>
          <a:p>
            <a:pPr marL="0" lvl="0" indent="0" algn="l" rtl="0">
              <a:spcBef>
                <a:spcPts val="0"/>
              </a:spcBef>
              <a:spcAft>
                <a:spcPts val="0"/>
              </a:spcAft>
              <a:buNone/>
            </a:pPr>
            <a:endParaRPr b="1" i="1"/>
          </a:p>
          <a:p>
            <a:pPr marL="0" lvl="0" indent="0" algn="l" rtl="0">
              <a:spcBef>
                <a:spcPts val="0"/>
              </a:spcBef>
              <a:spcAft>
                <a:spcPts val="0"/>
              </a:spcAft>
              <a:buNone/>
            </a:pPr>
            <a:r>
              <a:rPr lang="en" b="1" i="1"/>
              <a:t> </a:t>
            </a:r>
            <a:r>
              <a:rPr lang="en" b="1" i="1" u="sng">
                <a:solidFill>
                  <a:schemeClr val="hlink"/>
                </a:solidFill>
                <a:hlinkClick r:id="rId6"/>
              </a:rPr>
              <a:t>DPSCD Parent Academy - Parent Online Training</a:t>
            </a:r>
            <a:endParaRPr b="1" i="1"/>
          </a:p>
          <a:p>
            <a:pPr marL="0" lvl="0" indent="0" algn="l" rtl="0">
              <a:spcBef>
                <a:spcPts val="0"/>
              </a:spcBef>
              <a:spcAft>
                <a:spcPts val="0"/>
              </a:spcAft>
              <a:buNone/>
            </a:pPr>
            <a:endParaRPr sz="1800" b="1" i="1"/>
          </a:p>
          <a:p>
            <a:pPr marL="457200" lvl="0" indent="457200" algn="l" rtl="0">
              <a:spcBef>
                <a:spcPts val="0"/>
              </a:spcBef>
              <a:spcAft>
                <a:spcPts val="0"/>
              </a:spcAft>
              <a:buNone/>
            </a:pPr>
            <a:r>
              <a:rPr lang="en" u="sng">
                <a:solidFill>
                  <a:schemeClr val="hlink"/>
                </a:solidFill>
                <a:hlinkClick r:id="rId7"/>
              </a:rPr>
              <a:t>https://dpscd.schoology.com/template/2950104690</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457200" algn="l" rtl="0">
              <a:spcBef>
                <a:spcPts val="0"/>
              </a:spcBef>
              <a:spcAft>
                <a:spcPts val="0"/>
              </a:spcAft>
              <a:buNone/>
            </a:pPr>
            <a:r>
              <a:rPr lang="en" u="sng">
                <a:solidFill>
                  <a:schemeClr val="hlink"/>
                </a:solidFill>
                <a:hlinkClick r:id="rId8"/>
              </a:rPr>
              <a:t>https://dpscd.schoology.com/template/2950104692</a:t>
            </a:r>
            <a:r>
              <a:rPr lang="en"/>
              <a:t>	</a:t>
            </a:r>
            <a:endParaRPr/>
          </a:p>
          <a:p>
            <a:pPr marL="0" lvl="0" indent="0" algn="l" rtl="0">
              <a:spcBef>
                <a:spcPts val="0"/>
              </a:spcBef>
              <a:spcAft>
                <a:spcPts val="0"/>
              </a:spcAft>
              <a:buNone/>
            </a:pPr>
            <a:endParaRPr/>
          </a:p>
        </p:txBody>
      </p:sp>
      <p:pic>
        <p:nvPicPr>
          <p:cNvPr id="136" name="Google Shape;136;p27"/>
          <p:cNvPicPr preferRelativeResize="0"/>
          <p:nvPr/>
        </p:nvPicPr>
        <p:blipFill>
          <a:blip r:embed="rId9">
            <a:alphaModFix/>
          </a:blip>
          <a:stretch>
            <a:fillRect/>
          </a:stretch>
        </p:blipFill>
        <p:spPr>
          <a:xfrm>
            <a:off x="3941650" y="2728925"/>
            <a:ext cx="612950" cy="541200"/>
          </a:xfrm>
          <a:prstGeom prst="rect">
            <a:avLst/>
          </a:prstGeom>
          <a:noFill/>
          <a:ln>
            <a:noFill/>
          </a:ln>
        </p:spPr>
      </p:pic>
      <p:pic>
        <p:nvPicPr>
          <p:cNvPr id="137" name="Google Shape;137;p27"/>
          <p:cNvPicPr preferRelativeResize="0"/>
          <p:nvPr/>
        </p:nvPicPr>
        <p:blipFill>
          <a:blip r:embed="rId10">
            <a:alphaModFix/>
          </a:blip>
          <a:stretch>
            <a:fillRect/>
          </a:stretch>
        </p:blipFill>
        <p:spPr>
          <a:xfrm>
            <a:off x="152400" y="3870125"/>
            <a:ext cx="1274125" cy="1197175"/>
          </a:xfrm>
          <a:prstGeom prst="rect">
            <a:avLst/>
          </a:prstGeom>
          <a:noFill/>
          <a:ln>
            <a:noFill/>
          </a:ln>
        </p:spPr>
      </p:pic>
      <p:pic>
        <p:nvPicPr>
          <p:cNvPr id="138" name="Google Shape;138;p27"/>
          <p:cNvPicPr preferRelativeResize="0"/>
          <p:nvPr/>
        </p:nvPicPr>
        <p:blipFill>
          <a:blip r:embed="rId11">
            <a:alphaModFix/>
          </a:blip>
          <a:stretch>
            <a:fillRect/>
          </a:stretch>
        </p:blipFill>
        <p:spPr>
          <a:xfrm>
            <a:off x="4035250" y="3812875"/>
            <a:ext cx="612950" cy="399475"/>
          </a:xfrm>
          <a:prstGeom prst="rect">
            <a:avLst/>
          </a:prstGeom>
          <a:noFill/>
          <a:ln>
            <a:noFill/>
          </a:ln>
        </p:spPr>
      </p:pic>
      <p:pic>
        <p:nvPicPr>
          <p:cNvPr id="139" name="Google Shape;139;p27"/>
          <p:cNvPicPr preferRelativeResize="0"/>
          <p:nvPr/>
        </p:nvPicPr>
        <p:blipFill>
          <a:blip r:embed="rId12">
            <a:alphaModFix/>
          </a:blip>
          <a:stretch>
            <a:fillRect/>
          </a:stretch>
        </p:blipFill>
        <p:spPr>
          <a:xfrm>
            <a:off x="4076700" y="4362450"/>
            <a:ext cx="562375" cy="489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43"/>
        <p:cNvGrpSpPr/>
        <p:nvPr/>
      </p:nvGrpSpPr>
      <p:grpSpPr>
        <a:xfrm>
          <a:off x="0" y="0"/>
          <a:ext cx="0" cy="0"/>
          <a:chOff x="0" y="0"/>
          <a:chExt cx="0" cy="0"/>
        </a:xfrm>
      </p:grpSpPr>
      <p:sp>
        <p:nvSpPr>
          <p:cNvPr id="144" name="Google Shape;144;p28"/>
          <p:cNvSpPr txBox="1"/>
          <p:nvPr/>
        </p:nvSpPr>
        <p:spPr>
          <a:xfrm>
            <a:off x="2145575" y="134950"/>
            <a:ext cx="4051500" cy="16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900" b="1" u="sng">
                <a:solidFill>
                  <a:srgbClr val="0000FF"/>
                </a:solidFill>
                <a:latin typeface="Comic Sans MS"/>
                <a:ea typeface="Comic Sans MS"/>
                <a:cs typeface="Comic Sans MS"/>
                <a:sym typeface="Comic Sans MS"/>
              </a:rPr>
              <a:t>Social Studies</a:t>
            </a:r>
            <a:endParaRPr sz="4900" b="1" u="sng">
              <a:solidFill>
                <a:srgbClr val="0000FF"/>
              </a:solidFill>
              <a:latin typeface="Comic Sans MS"/>
              <a:ea typeface="Comic Sans MS"/>
              <a:cs typeface="Comic Sans MS"/>
              <a:sym typeface="Comic Sans MS"/>
            </a:endParaRPr>
          </a:p>
        </p:txBody>
      </p:sp>
      <p:pic>
        <p:nvPicPr>
          <p:cNvPr id="145" name="Google Shape;145;p28"/>
          <p:cNvPicPr preferRelativeResize="0"/>
          <p:nvPr/>
        </p:nvPicPr>
        <p:blipFill rotWithShape="1">
          <a:blip r:embed="rId3">
            <a:alphaModFix/>
          </a:blip>
          <a:srcRect r="21253"/>
          <a:stretch/>
        </p:blipFill>
        <p:spPr>
          <a:xfrm>
            <a:off x="152400" y="0"/>
            <a:ext cx="1557600" cy="1111600"/>
          </a:xfrm>
          <a:prstGeom prst="rect">
            <a:avLst/>
          </a:prstGeom>
          <a:noFill/>
          <a:ln>
            <a:noFill/>
          </a:ln>
        </p:spPr>
      </p:pic>
      <p:pic>
        <p:nvPicPr>
          <p:cNvPr id="146" name="Google Shape;146;p28"/>
          <p:cNvPicPr preferRelativeResize="0"/>
          <p:nvPr/>
        </p:nvPicPr>
        <p:blipFill>
          <a:blip r:embed="rId4">
            <a:alphaModFix/>
          </a:blip>
          <a:stretch>
            <a:fillRect/>
          </a:stretch>
        </p:blipFill>
        <p:spPr>
          <a:xfrm>
            <a:off x="152400" y="1662150"/>
            <a:ext cx="1816800" cy="1111625"/>
          </a:xfrm>
          <a:prstGeom prst="rect">
            <a:avLst/>
          </a:prstGeom>
          <a:noFill/>
          <a:ln>
            <a:noFill/>
          </a:ln>
        </p:spPr>
      </p:pic>
      <p:pic>
        <p:nvPicPr>
          <p:cNvPr id="147" name="Google Shape;147;p28"/>
          <p:cNvPicPr preferRelativeResize="0"/>
          <p:nvPr/>
        </p:nvPicPr>
        <p:blipFill>
          <a:blip r:embed="rId5">
            <a:alphaModFix/>
          </a:blip>
          <a:stretch>
            <a:fillRect/>
          </a:stretch>
        </p:blipFill>
        <p:spPr>
          <a:xfrm>
            <a:off x="152400" y="3324313"/>
            <a:ext cx="1816800" cy="1111625"/>
          </a:xfrm>
          <a:prstGeom prst="rect">
            <a:avLst/>
          </a:prstGeom>
          <a:noFill/>
          <a:ln>
            <a:noFill/>
          </a:ln>
        </p:spPr>
      </p:pic>
      <p:sp>
        <p:nvSpPr>
          <p:cNvPr id="148" name="Google Shape;148;p28"/>
          <p:cNvSpPr txBox="1"/>
          <p:nvPr/>
        </p:nvSpPr>
        <p:spPr>
          <a:xfrm>
            <a:off x="2145575" y="1656325"/>
            <a:ext cx="4761300" cy="28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Lobster"/>
              <a:ea typeface="Lobster"/>
              <a:cs typeface="Lobster"/>
              <a:sym typeface="Lobster"/>
            </a:endParaRPr>
          </a:p>
          <a:p>
            <a:pPr marL="0" lvl="0" indent="0" algn="l" rtl="0">
              <a:spcBef>
                <a:spcPts val="0"/>
              </a:spcBef>
              <a:spcAft>
                <a:spcPts val="0"/>
              </a:spcAft>
              <a:buNone/>
            </a:pPr>
            <a:r>
              <a:rPr lang="en" sz="2400" u="sng">
                <a:solidFill>
                  <a:srgbClr val="FF0000"/>
                </a:solidFill>
                <a:latin typeface="Lobster"/>
                <a:ea typeface="Lobster"/>
                <a:cs typeface="Lobster"/>
                <a:sym typeface="Lobster"/>
              </a:rPr>
              <a:t>Contact Info:</a:t>
            </a:r>
            <a:endParaRPr sz="2400" u="sng">
              <a:solidFill>
                <a:srgbClr val="FF0000"/>
              </a:solidFill>
              <a:latin typeface="Lobster"/>
              <a:ea typeface="Lobster"/>
              <a:cs typeface="Lobster"/>
              <a:sym typeface="Lobster"/>
            </a:endParaRPr>
          </a:p>
          <a:p>
            <a:pPr marL="0" lvl="0" indent="0" algn="l" rtl="0">
              <a:spcBef>
                <a:spcPts val="0"/>
              </a:spcBef>
              <a:spcAft>
                <a:spcPts val="0"/>
              </a:spcAft>
              <a:buNone/>
            </a:pPr>
            <a:endParaRPr sz="2400" u="sng">
              <a:solidFill>
                <a:srgbClr val="FF0000"/>
              </a:solidFill>
              <a:latin typeface="Lobster"/>
              <a:ea typeface="Lobster"/>
              <a:cs typeface="Lobster"/>
              <a:sym typeface="Lobster"/>
            </a:endParaRPr>
          </a:p>
          <a:p>
            <a:pPr marL="0" lvl="0" indent="0" algn="l" rtl="0">
              <a:spcBef>
                <a:spcPts val="0"/>
              </a:spcBef>
              <a:spcAft>
                <a:spcPts val="0"/>
              </a:spcAft>
              <a:buNone/>
            </a:pPr>
            <a:r>
              <a:rPr lang="en" sz="2400">
                <a:latin typeface="Lobster"/>
                <a:ea typeface="Lobster"/>
                <a:cs typeface="Lobster"/>
                <a:sym typeface="Lobster"/>
              </a:rPr>
              <a:t>Mr. R. Pratt</a:t>
            </a:r>
            <a:endParaRPr sz="2400">
              <a:latin typeface="Lobster"/>
              <a:ea typeface="Lobster"/>
              <a:cs typeface="Lobster"/>
              <a:sym typeface="Lobster"/>
            </a:endParaRPr>
          </a:p>
          <a:p>
            <a:pPr marL="0" lvl="0" indent="0" algn="l" rtl="0">
              <a:spcBef>
                <a:spcPts val="0"/>
              </a:spcBef>
              <a:spcAft>
                <a:spcPts val="0"/>
              </a:spcAft>
              <a:buNone/>
            </a:pPr>
            <a:r>
              <a:rPr lang="en" sz="2400" u="sng">
                <a:solidFill>
                  <a:schemeClr val="hlink"/>
                </a:solidFill>
                <a:latin typeface="Lobster"/>
                <a:ea typeface="Lobster"/>
                <a:cs typeface="Lobster"/>
                <a:sym typeface="Lobster"/>
                <a:hlinkClick r:id="rId6"/>
              </a:rPr>
              <a:t>romero.pratt02@detroitk12.org</a:t>
            </a:r>
            <a:endParaRPr sz="2400">
              <a:solidFill>
                <a:srgbClr val="0000FF"/>
              </a:solidFill>
              <a:latin typeface="Lobster"/>
              <a:ea typeface="Lobster"/>
              <a:cs typeface="Lobster"/>
              <a:sym typeface="Lobster"/>
            </a:endParaRPr>
          </a:p>
          <a:p>
            <a:pPr marL="0" lvl="0" indent="0" algn="l" rtl="0">
              <a:spcBef>
                <a:spcPts val="0"/>
              </a:spcBef>
              <a:spcAft>
                <a:spcPts val="0"/>
              </a:spcAft>
              <a:buNone/>
            </a:pPr>
            <a:endParaRPr sz="2400">
              <a:solidFill>
                <a:srgbClr val="0000FF"/>
              </a:solidFill>
              <a:latin typeface="Lobster"/>
              <a:ea typeface="Lobster"/>
              <a:cs typeface="Lobster"/>
              <a:sym typeface="Lobster"/>
            </a:endParaRPr>
          </a:p>
          <a:p>
            <a:pPr marL="0" lvl="0" indent="0" algn="l" rtl="0">
              <a:spcBef>
                <a:spcPts val="0"/>
              </a:spcBef>
              <a:spcAft>
                <a:spcPts val="0"/>
              </a:spcAft>
              <a:buNone/>
            </a:pPr>
            <a:r>
              <a:rPr lang="en" sz="2400">
                <a:solidFill>
                  <a:srgbClr val="980000"/>
                </a:solidFill>
                <a:latin typeface="Lobster"/>
                <a:ea typeface="Lobster"/>
                <a:cs typeface="Lobster"/>
                <a:sym typeface="Lobster"/>
              </a:rPr>
              <a:t>Office Hours: 1:40pm - 2:40pm </a:t>
            </a:r>
            <a:endParaRPr sz="2400">
              <a:solidFill>
                <a:srgbClr val="980000"/>
              </a:solidFill>
              <a:latin typeface="Lobster"/>
              <a:ea typeface="Lobster"/>
              <a:cs typeface="Lobster"/>
              <a:sym typeface="Lobster"/>
            </a:endParaRPr>
          </a:p>
        </p:txBody>
      </p:sp>
      <p:sp>
        <p:nvSpPr>
          <p:cNvPr id="149" name="Google Shape;149;p28"/>
          <p:cNvSpPr txBox="1"/>
          <p:nvPr/>
        </p:nvSpPr>
        <p:spPr>
          <a:xfrm>
            <a:off x="152400" y="1095900"/>
            <a:ext cx="1816800" cy="5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Lobster"/>
                <a:ea typeface="Lobster"/>
                <a:cs typeface="Lobster"/>
                <a:sym typeface="Lobster"/>
              </a:rPr>
              <a:t>World Geo. 6th</a:t>
            </a:r>
            <a:endParaRPr sz="2000" b="1">
              <a:latin typeface="Lobster"/>
              <a:ea typeface="Lobster"/>
              <a:cs typeface="Lobster"/>
              <a:sym typeface="Lobster"/>
            </a:endParaRPr>
          </a:p>
        </p:txBody>
      </p:sp>
      <p:sp>
        <p:nvSpPr>
          <p:cNvPr id="150" name="Google Shape;150;p28"/>
          <p:cNvSpPr txBox="1"/>
          <p:nvPr/>
        </p:nvSpPr>
        <p:spPr>
          <a:xfrm>
            <a:off x="152400" y="2883325"/>
            <a:ext cx="18168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Lobster"/>
                <a:ea typeface="Lobster"/>
                <a:cs typeface="Lobster"/>
                <a:sym typeface="Lobster"/>
              </a:rPr>
              <a:t>World His. 7th</a:t>
            </a:r>
            <a:endParaRPr sz="2000" b="1">
              <a:latin typeface="Lobster"/>
              <a:ea typeface="Lobster"/>
              <a:cs typeface="Lobster"/>
              <a:sym typeface="Lobster"/>
            </a:endParaRPr>
          </a:p>
        </p:txBody>
      </p:sp>
      <p:sp>
        <p:nvSpPr>
          <p:cNvPr id="151" name="Google Shape;151;p28"/>
          <p:cNvSpPr txBox="1"/>
          <p:nvPr/>
        </p:nvSpPr>
        <p:spPr>
          <a:xfrm>
            <a:off x="152400" y="4551050"/>
            <a:ext cx="1557600" cy="111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Lobster"/>
                <a:ea typeface="Lobster"/>
                <a:cs typeface="Lobster"/>
                <a:sym typeface="Lobster"/>
              </a:rPr>
              <a:t>U.S. His. 8th</a:t>
            </a:r>
            <a:endParaRPr sz="2000" b="1">
              <a:latin typeface="Lobster"/>
              <a:ea typeface="Lobster"/>
              <a:cs typeface="Lobster"/>
              <a:sym typeface="Lobster"/>
            </a:endParaRPr>
          </a:p>
        </p:txBody>
      </p:sp>
      <p:pic>
        <p:nvPicPr>
          <p:cNvPr id="152" name="Google Shape;152;p28"/>
          <p:cNvPicPr preferRelativeResize="0"/>
          <p:nvPr/>
        </p:nvPicPr>
        <p:blipFill>
          <a:blip r:embed="rId7">
            <a:alphaModFix/>
          </a:blip>
          <a:stretch>
            <a:fillRect/>
          </a:stretch>
        </p:blipFill>
        <p:spPr>
          <a:xfrm>
            <a:off x="6613050" y="1543050"/>
            <a:ext cx="2231025" cy="2057400"/>
          </a:xfrm>
          <a:prstGeom prst="rect">
            <a:avLst/>
          </a:prstGeom>
          <a:noFill/>
          <a:ln>
            <a:noFill/>
          </a:ln>
        </p:spPr>
      </p:pic>
      <p:pic>
        <p:nvPicPr>
          <p:cNvPr id="153" name="Google Shape;153;p28"/>
          <p:cNvPicPr preferRelativeResize="0"/>
          <p:nvPr/>
        </p:nvPicPr>
        <p:blipFill>
          <a:blip r:embed="rId8">
            <a:alphaModFix/>
          </a:blip>
          <a:stretch>
            <a:fillRect/>
          </a:stretch>
        </p:blipFill>
        <p:spPr>
          <a:xfrm>
            <a:off x="5796000" y="134950"/>
            <a:ext cx="3342000" cy="11116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9"/>
          <p:cNvSpPr txBox="1"/>
          <p:nvPr/>
        </p:nvSpPr>
        <p:spPr>
          <a:xfrm>
            <a:off x="4264600" y="878800"/>
            <a:ext cx="4768800" cy="15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IQWST engages students in scientific practices as they experience, investigate, model, and explain phenomena while learning core ideas and engaging in concepts that cross disciplinary boundaries. Students build understanding by connecting ideas from lesson to lesson, from module to module, and across the middle grades.</a:t>
            </a:r>
            <a:endParaRPr/>
          </a:p>
        </p:txBody>
      </p:sp>
      <p:sp>
        <p:nvSpPr>
          <p:cNvPr id="159" name="Google Shape;159;p29"/>
          <p:cNvSpPr txBox="1"/>
          <p:nvPr/>
        </p:nvSpPr>
        <p:spPr>
          <a:xfrm>
            <a:off x="0" y="80550"/>
            <a:ext cx="8848500" cy="79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t>Middle School Science 6-8</a:t>
            </a:r>
            <a:endParaRPr sz="1900" b="1"/>
          </a:p>
          <a:p>
            <a:pPr marL="0" lvl="0" indent="0" algn="ctr" rtl="0">
              <a:spcBef>
                <a:spcPts val="0"/>
              </a:spcBef>
              <a:spcAft>
                <a:spcPts val="0"/>
              </a:spcAft>
              <a:buNone/>
            </a:pPr>
            <a:r>
              <a:rPr lang="en" sz="1900" b="1"/>
              <a:t>2020 -2021</a:t>
            </a:r>
            <a:endParaRPr sz="1900" b="1"/>
          </a:p>
        </p:txBody>
      </p:sp>
      <p:sp>
        <p:nvSpPr>
          <p:cNvPr id="160" name="Google Shape;160;p29"/>
          <p:cNvSpPr txBox="1"/>
          <p:nvPr/>
        </p:nvSpPr>
        <p:spPr>
          <a:xfrm>
            <a:off x="80550" y="878800"/>
            <a:ext cx="2876400" cy="18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La</a:t>
            </a:r>
            <a:r>
              <a:rPr lang="en"/>
              <a:t> </a:t>
            </a:r>
            <a:r>
              <a:rPr lang="en" b="1"/>
              <a:t>Shawn Earley</a:t>
            </a:r>
            <a:endParaRPr b="1"/>
          </a:p>
          <a:p>
            <a:pPr marL="0" lvl="0" indent="0" algn="l" rtl="0">
              <a:spcBef>
                <a:spcPts val="0"/>
              </a:spcBef>
              <a:spcAft>
                <a:spcPts val="0"/>
              </a:spcAft>
              <a:buNone/>
            </a:pPr>
            <a:r>
              <a:rPr lang="en" u="sng">
                <a:hlinkClick r:id="rId4"/>
              </a:rPr>
              <a:t>lashawn.earley@detroitk12.org</a:t>
            </a:r>
            <a:endParaRPr/>
          </a:p>
          <a:p>
            <a:pPr marL="0" lvl="0" indent="0" algn="l" rtl="0">
              <a:spcBef>
                <a:spcPts val="0"/>
              </a:spcBef>
              <a:spcAft>
                <a:spcPts val="0"/>
              </a:spcAft>
              <a:buNone/>
            </a:pPr>
            <a:endParaRPr/>
          </a:p>
          <a:p>
            <a:pPr marL="0" lvl="0" indent="457200" algn="l" rtl="0">
              <a:spcBef>
                <a:spcPts val="0"/>
              </a:spcBef>
              <a:spcAft>
                <a:spcPts val="0"/>
              </a:spcAft>
              <a:buNone/>
            </a:pPr>
            <a:r>
              <a:rPr lang="en" b="1"/>
              <a:t>Office Hours:</a:t>
            </a:r>
            <a:endParaRPr b="1"/>
          </a:p>
          <a:p>
            <a:pPr marL="0" lvl="0" indent="0" algn="l" rtl="0">
              <a:spcBef>
                <a:spcPts val="0"/>
              </a:spcBef>
              <a:spcAft>
                <a:spcPts val="0"/>
              </a:spcAft>
              <a:buNone/>
            </a:pPr>
            <a:r>
              <a:rPr lang="en"/>
              <a:t>Monday; 3:30 - 4:30 8th grade</a:t>
            </a:r>
            <a:endParaRPr/>
          </a:p>
          <a:p>
            <a:pPr marL="0" lvl="0" indent="0" algn="l" rtl="0">
              <a:spcBef>
                <a:spcPts val="0"/>
              </a:spcBef>
              <a:spcAft>
                <a:spcPts val="0"/>
              </a:spcAft>
              <a:buNone/>
            </a:pPr>
            <a:r>
              <a:rPr lang="en"/>
              <a:t>Tuesday: 3:30 -4:30 7th grade</a:t>
            </a:r>
            <a:endParaRPr/>
          </a:p>
          <a:p>
            <a:pPr marL="0" lvl="0" indent="0" algn="l" rtl="0">
              <a:spcBef>
                <a:spcPts val="0"/>
              </a:spcBef>
              <a:spcAft>
                <a:spcPts val="0"/>
              </a:spcAft>
              <a:buNone/>
            </a:pPr>
            <a:r>
              <a:rPr lang="en"/>
              <a:t>Thursday: 3:00-4:00 6th grade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1" name="Google Shape;161;p29"/>
          <p:cNvSpPr txBox="1"/>
          <p:nvPr/>
        </p:nvSpPr>
        <p:spPr>
          <a:xfrm>
            <a:off x="7226225" y="2692575"/>
            <a:ext cx="1807200" cy="14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rPr>
              <a:t>APPs &amp; Platforms </a:t>
            </a:r>
            <a:endParaRPr b="1" u="sng">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TEAMS</a:t>
            </a:r>
            <a:endParaRPr>
              <a:solidFill>
                <a:schemeClr val="dk1"/>
              </a:solidFill>
            </a:endParaRPr>
          </a:p>
          <a:p>
            <a:pPr marL="0" lvl="0" indent="457200" algn="l" rtl="0">
              <a:spcBef>
                <a:spcPts val="0"/>
              </a:spcBef>
              <a:spcAft>
                <a:spcPts val="0"/>
              </a:spcAft>
              <a:buNone/>
            </a:pPr>
            <a:r>
              <a:rPr lang="en">
                <a:solidFill>
                  <a:schemeClr val="dk1"/>
                </a:solidFill>
              </a:rPr>
              <a:t>Schoology</a:t>
            </a:r>
            <a:endParaRPr b="1" u="sng">
              <a:solidFill>
                <a:schemeClr val="dk1"/>
              </a:solidFill>
              <a:highlight>
                <a:schemeClr val="accent6"/>
              </a:highlight>
            </a:endParaRPr>
          </a:p>
          <a:p>
            <a:pPr marL="0" lvl="0" indent="457200" algn="l" rtl="0">
              <a:spcBef>
                <a:spcPts val="0"/>
              </a:spcBef>
              <a:spcAft>
                <a:spcPts val="0"/>
              </a:spcAft>
              <a:buNone/>
            </a:pPr>
            <a:r>
              <a:rPr lang="en">
                <a:solidFill>
                  <a:schemeClr val="dk1"/>
                </a:solidFill>
              </a:rPr>
              <a:t>IQWST</a:t>
            </a:r>
            <a:endParaRPr>
              <a:solidFill>
                <a:schemeClr val="dk1"/>
              </a:solidFill>
            </a:endParaRPr>
          </a:p>
          <a:p>
            <a:pPr marL="0" lvl="0" indent="457200" algn="l" rtl="0">
              <a:spcBef>
                <a:spcPts val="0"/>
              </a:spcBef>
              <a:spcAft>
                <a:spcPts val="0"/>
              </a:spcAft>
              <a:buNone/>
            </a:pPr>
            <a:r>
              <a:rPr lang="en">
                <a:solidFill>
                  <a:schemeClr val="dk1"/>
                </a:solidFill>
              </a:rPr>
              <a:t>CLEVER</a:t>
            </a:r>
            <a:endParaRPr>
              <a:solidFill>
                <a:schemeClr val="dk1"/>
              </a:solidFill>
            </a:endParaRPr>
          </a:p>
          <a:p>
            <a:pPr marL="457200" lvl="0" indent="-317500" algn="l" rtl="0">
              <a:spcBef>
                <a:spcPts val="0"/>
              </a:spcBef>
              <a:spcAft>
                <a:spcPts val="0"/>
              </a:spcAft>
              <a:buClr>
                <a:schemeClr val="dk1"/>
              </a:buClr>
              <a:buSzPts val="1400"/>
              <a:buAutoNum type="arabicPeriod"/>
            </a:pPr>
            <a:r>
              <a:rPr lang="en" b="1">
                <a:solidFill>
                  <a:schemeClr val="dk1"/>
                </a:solidFill>
              </a:rPr>
              <a:t>Class Dojo</a:t>
            </a:r>
            <a:endParaRPr b="1">
              <a:solidFill>
                <a:schemeClr val="dk1"/>
              </a:solidFill>
            </a:endParaRPr>
          </a:p>
          <a:p>
            <a:pPr marL="0" lvl="0" indent="0" algn="l" rtl="0">
              <a:spcBef>
                <a:spcPts val="0"/>
              </a:spcBef>
              <a:spcAft>
                <a:spcPts val="0"/>
              </a:spcAft>
              <a:buNone/>
            </a:pPr>
            <a:endParaRPr/>
          </a:p>
        </p:txBody>
      </p:sp>
      <p:pic>
        <p:nvPicPr>
          <p:cNvPr id="162" name="Google Shape;162;p29" descr="Clientmoji"/>
          <p:cNvPicPr preferRelativeResize="0"/>
          <p:nvPr/>
        </p:nvPicPr>
        <p:blipFill>
          <a:blip r:embed="rId5">
            <a:alphaModFix/>
          </a:blip>
          <a:stretch>
            <a:fillRect/>
          </a:stretch>
        </p:blipFill>
        <p:spPr>
          <a:xfrm>
            <a:off x="2675200" y="1324696"/>
            <a:ext cx="1589400" cy="1589400"/>
          </a:xfrm>
          <a:prstGeom prst="rect">
            <a:avLst/>
          </a:prstGeom>
          <a:noFill/>
          <a:ln>
            <a:noFill/>
          </a:ln>
        </p:spPr>
      </p:pic>
      <p:sp>
        <p:nvSpPr>
          <p:cNvPr id="163" name="Google Shape;163;p29"/>
          <p:cNvSpPr txBox="1"/>
          <p:nvPr/>
        </p:nvSpPr>
        <p:spPr>
          <a:xfrm>
            <a:off x="3981325" y="2836425"/>
            <a:ext cx="3348600" cy="220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a:t>CURRICULUM</a:t>
            </a:r>
            <a:endParaRPr b="1" i="1"/>
          </a:p>
          <a:p>
            <a:pPr marL="0" lvl="0" indent="0" algn="ctr" rtl="0">
              <a:spcBef>
                <a:spcPts val="0"/>
              </a:spcBef>
              <a:spcAft>
                <a:spcPts val="0"/>
              </a:spcAft>
              <a:buNone/>
            </a:pPr>
            <a:endParaRPr/>
          </a:p>
          <a:p>
            <a:pPr marL="0" lvl="0" indent="0" algn="l" rtl="0">
              <a:spcBef>
                <a:spcPts val="0"/>
              </a:spcBef>
              <a:spcAft>
                <a:spcPts val="0"/>
              </a:spcAft>
              <a:buNone/>
            </a:pPr>
            <a:r>
              <a:rPr lang="en" b="1">
                <a:solidFill>
                  <a:srgbClr val="A61C00"/>
                </a:solidFill>
              </a:rPr>
              <a:t>6th Grade</a:t>
            </a:r>
            <a:r>
              <a:rPr lang="en">
                <a:solidFill>
                  <a:srgbClr val="A61C00"/>
                </a:solidFill>
              </a:rPr>
              <a:t> - Physical Science: Can I Believe my Eyes</a:t>
            </a:r>
            <a:endParaRPr>
              <a:solidFill>
                <a:srgbClr val="A61C00"/>
              </a:solidFill>
            </a:endParaRPr>
          </a:p>
          <a:p>
            <a:pPr marL="0" lvl="0" indent="0" algn="l" rtl="0">
              <a:spcBef>
                <a:spcPts val="0"/>
              </a:spcBef>
              <a:spcAft>
                <a:spcPts val="0"/>
              </a:spcAft>
              <a:buNone/>
            </a:pPr>
            <a:endParaRPr>
              <a:solidFill>
                <a:srgbClr val="A61C00"/>
              </a:solidFill>
            </a:endParaRPr>
          </a:p>
          <a:p>
            <a:pPr marL="0" lvl="0" indent="0" algn="l" rtl="0">
              <a:spcBef>
                <a:spcPts val="0"/>
              </a:spcBef>
              <a:spcAft>
                <a:spcPts val="0"/>
              </a:spcAft>
              <a:buNone/>
            </a:pPr>
            <a:r>
              <a:rPr lang="en" b="1">
                <a:solidFill>
                  <a:srgbClr val="274E13"/>
                </a:solidFill>
              </a:rPr>
              <a:t>7th Grade - Intro to Chemistry: I can make New Stuff from Old Stuff</a:t>
            </a:r>
            <a:endParaRPr b="1">
              <a:solidFill>
                <a:srgbClr val="274E13"/>
              </a:solidFill>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rgbClr val="741B47"/>
                </a:solidFill>
              </a:rPr>
              <a:t>8th Grade - Life Science: What is Going on Inside Me. </a:t>
            </a:r>
            <a:endParaRPr b="1">
              <a:solidFill>
                <a:srgbClr val="741B4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ctrTitle"/>
          </p:nvPr>
        </p:nvSpPr>
        <p:spPr>
          <a:xfrm>
            <a:off x="1191350" y="-74350"/>
            <a:ext cx="6854700" cy="10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latin typeface="Comic Sans MS"/>
                <a:ea typeface="Comic Sans MS"/>
                <a:cs typeface="Comic Sans MS"/>
                <a:sym typeface="Comic Sans MS"/>
              </a:rPr>
              <a:t>AAT Resource Program</a:t>
            </a:r>
            <a:endParaRPr sz="3400">
              <a:latin typeface="Comic Sans MS"/>
              <a:ea typeface="Comic Sans MS"/>
              <a:cs typeface="Comic Sans MS"/>
              <a:sym typeface="Comic Sans MS"/>
            </a:endParaRPr>
          </a:p>
        </p:txBody>
      </p:sp>
      <p:sp>
        <p:nvSpPr>
          <p:cNvPr id="169" name="Google Shape;169;p30"/>
          <p:cNvSpPr txBox="1">
            <a:spLocks noGrp="1"/>
          </p:cNvSpPr>
          <p:nvPr>
            <p:ph type="subTitle" idx="1"/>
          </p:nvPr>
        </p:nvSpPr>
        <p:spPr>
          <a:xfrm>
            <a:off x="1697525" y="746950"/>
            <a:ext cx="5673300" cy="632100"/>
          </a:xfrm>
          <a:prstGeom prst="rect">
            <a:avLst/>
          </a:prstGeom>
        </p:spPr>
        <p:txBody>
          <a:bodyPr spcFirstLastPara="1" wrap="square" lIns="91425" tIns="91425" rIns="91425" bIns="91425" anchor="t" anchorCtr="0">
            <a:noAutofit/>
          </a:bodyPr>
          <a:lstStyle/>
          <a:p>
            <a:pPr marL="0" lvl="0" indent="0" algn="ctr" rtl="0">
              <a:lnSpc>
                <a:spcPct val="70000"/>
              </a:lnSpc>
              <a:spcBef>
                <a:spcPts val="0"/>
              </a:spcBef>
              <a:spcAft>
                <a:spcPts val="0"/>
              </a:spcAft>
              <a:buNone/>
            </a:pPr>
            <a:r>
              <a:rPr lang="en">
                <a:latin typeface="Corsiva"/>
                <a:ea typeface="Corsiva"/>
                <a:cs typeface="Corsiva"/>
                <a:sym typeface="Corsiva"/>
              </a:rPr>
              <a:t>Mrs. Boykin</a:t>
            </a:r>
            <a:endParaRPr>
              <a:latin typeface="Corsiva"/>
              <a:ea typeface="Corsiva"/>
              <a:cs typeface="Corsiva"/>
              <a:sym typeface="Corsiva"/>
            </a:endParaRPr>
          </a:p>
          <a:p>
            <a:pPr marL="0" lvl="0" indent="0" algn="l" rtl="0">
              <a:lnSpc>
                <a:spcPct val="50000"/>
              </a:lnSpc>
              <a:spcBef>
                <a:spcPts val="0"/>
              </a:spcBef>
              <a:spcAft>
                <a:spcPts val="0"/>
              </a:spcAft>
              <a:buNone/>
            </a:pPr>
            <a:r>
              <a:rPr lang="en">
                <a:latin typeface="Corsiva"/>
                <a:ea typeface="Corsiva"/>
                <a:cs typeface="Corsiva"/>
                <a:sym typeface="Corsiva"/>
              </a:rPr>
              <a:t>              </a:t>
            </a:r>
            <a:r>
              <a:rPr lang="en" sz="1900" u="sng">
                <a:solidFill>
                  <a:schemeClr val="hlink"/>
                </a:solidFill>
                <a:latin typeface="Comic Sans MS"/>
                <a:ea typeface="Comic Sans MS"/>
                <a:cs typeface="Comic Sans MS"/>
                <a:sym typeface="Comic Sans MS"/>
                <a:hlinkClick r:id="rId3"/>
              </a:rPr>
              <a:t>adrian.boykin@detroitk12.org</a:t>
            </a:r>
            <a:endParaRPr sz="1900">
              <a:latin typeface="Comic Sans MS"/>
              <a:ea typeface="Comic Sans MS"/>
              <a:cs typeface="Comic Sans MS"/>
              <a:sym typeface="Comic Sans MS"/>
            </a:endParaRPr>
          </a:p>
          <a:p>
            <a:pPr marL="0" lvl="0" indent="0" algn="l" rtl="0">
              <a:lnSpc>
                <a:spcPct val="50000"/>
              </a:lnSpc>
              <a:spcBef>
                <a:spcPts val="0"/>
              </a:spcBef>
              <a:spcAft>
                <a:spcPts val="0"/>
              </a:spcAft>
              <a:buNone/>
            </a:pPr>
            <a:endParaRPr sz="1900">
              <a:latin typeface="Comic Sans MS"/>
              <a:ea typeface="Comic Sans MS"/>
              <a:cs typeface="Comic Sans MS"/>
              <a:sym typeface="Comic Sans MS"/>
            </a:endParaRPr>
          </a:p>
          <a:p>
            <a:pPr marL="0" lvl="0" indent="0" algn="l" rtl="0">
              <a:lnSpc>
                <a:spcPct val="50000"/>
              </a:lnSpc>
              <a:spcBef>
                <a:spcPts val="0"/>
              </a:spcBef>
              <a:spcAft>
                <a:spcPts val="0"/>
              </a:spcAft>
              <a:buNone/>
            </a:pPr>
            <a:r>
              <a:rPr lang="en" sz="1900">
                <a:latin typeface="Comic Sans MS"/>
                <a:ea typeface="Comic Sans MS"/>
                <a:cs typeface="Comic Sans MS"/>
                <a:sym typeface="Comic Sans MS"/>
              </a:rPr>
              <a:t>               Office hours: 8:35-9:30 a.m.</a:t>
            </a:r>
            <a:endParaRPr sz="1900">
              <a:latin typeface="Comic Sans MS"/>
              <a:ea typeface="Comic Sans MS"/>
              <a:cs typeface="Comic Sans MS"/>
              <a:sym typeface="Comic Sans MS"/>
            </a:endParaRPr>
          </a:p>
        </p:txBody>
      </p:sp>
      <p:pic>
        <p:nvPicPr>
          <p:cNvPr id="170" name="Google Shape;170;p30" descr="Bitmoji Image"/>
          <p:cNvPicPr preferRelativeResize="0"/>
          <p:nvPr/>
        </p:nvPicPr>
        <p:blipFill>
          <a:blip r:embed="rId4">
            <a:alphaModFix/>
          </a:blip>
          <a:stretch>
            <a:fillRect/>
          </a:stretch>
        </p:blipFill>
        <p:spPr>
          <a:xfrm>
            <a:off x="2581300" y="1559675"/>
            <a:ext cx="3583825" cy="3583825"/>
          </a:xfrm>
          <a:prstGeom prst="rect">
            <a:avLst/>
          </a:prstGeom>
          <a:noFill/>
          <a:ln>
            <a:noFill/>
          </a:ln>
        </p:spPr>
      </p:pic>
      <p:sp>
        <p:nvSpPr>
          <p:cNvPr id="171" name="Google Shape;171;p30"/>
          <p:cNvSpPr txBox="1"/>
          <p:nvPr/>
        </p:nvSpPr>
        <p:spPr>
          <a:xfrm>
            <a:off x="529475" y="1805900"/>
            <a:ext cx="2685300" cy="3025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omic Sans MS"/>
              <a:buChar char="●"/>
            </a:pPr>
            <a:r>
              <a:rPr lang="en" sz="1600">
                <a:latin typeface="Comic Sans MS"/>
                <a:ea typeface="Comic Sans MS"/>
                <a:cs typeface="Comic Sans MS"/>
                <a:sym typeface="Comic Sans MS"/>
              </a:rPr>
              <a:t>Provide virtual small group instruction.</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 sz="1600">
                <a:latin typeface="Comic Sans MS"/>
                <a:ea typeface="Comic Sans MS"/>
                <a:cs typeface="Comic Sans MS"/>
                <a:sym typeface="Comic Sans MS"/>
              </a:rPr>
              <a:t>Correspond with core teachers regarding class assignments.</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 sz="1600">
                <a:latin typeface="Comic Sans MS"/>
                <a:ea typeface="Comic Sans MS"/>
                <a:cs typeface="Comic Sans MS"/>
                <a:sym typeface="Comic Sans MS"/>
              </a:rPr>
              <a:t>Provide updates on students progress.</a:t>
            </a:r>
            <a:endParaRPr sz="1600">
              <a:latin typeface="Comic Sans MS"/>
              <a:ea typeface="Comic Sans MS"/>
              <a:cs typeface="Comic Sans MS"/>
              <a:sym typeface="Comic Sans MS"/>
            </a:endParaRPr>
          </a:p>
          <a:p>
            <a:pPr marL="457200" lvl="0" indent="-330200" algn="l" rtl="0">
              <a:spcBef>
                <a:spcPts val="0"/>
              </a:spcBef>
              <a:spcAft>
                <a:spcPts val="0"/>
              </a:spcAft>
              <a:buSzPts val="1600"/>
              <a:buFont typeface="Comic Sans MS"/>
              <a:buChar char="●"/>
            </a:pPr>
            <a:r>
              <a:rPr lang="en" sz="1600">
                <a:latin typeface="Comic Sans MS"/>
                <a:ea typeface="Comic Sans MS"/>
                <a:cs typeface="Comic Sans MS"/>
                <a:sym typeface="Comic Sans MS"/>
              </a:rPr>
              <a:t>Ensure that modifications and accommodations are being implemented per the IEP. </a:t>
            </a:r>
            <a:endParaRPr sz="1600">
              <a:latin typeface="Comic Sans MS"/>
              <a:ea typeface="Comic Sans MS"/>
              <a:cs typeface="Comic Sans MS"/>
              <a:sym typeface="Comic Sans MS"/>
            </a:endParaRPr>
          </a:p>
        </p:txBody>
      </p:sp>
      <p:pic>
        <p:nvPicPr>
          <p:cNvPr id="172" name="Google Shape;172;p30"/>
          <p:cNvPicPr preferRelativeResize="0"/>
          <p:nvPr/>
        </p:nvPicPr>
        <p:blipFill>
          <a:blip r:embed="rId5">
            <a:alphaModFix/>
          </a:blip>
          <a:stretch>
            <a:fillRect/>
          </a:stretch>
        </p:blipFill>
        <p:spPr>
          <a:xfrm>
            <a:off x="7497250" y="327475"/>
            <a:ext cx="1351250" cy="1471050"/>
          </a:xfrm>
          <a:prstGeom prst="rect">
            <a:avLst/>
          </a:prstGeom>
          <a:noFill/>
          <a:ln>
            <a:noFill/>
          </a:ln>
        </p:spPr>
      </p:pic>
      <p:pic>
        <p:nvPicPr>
          <p:cNvPr id="173" name="Google Shape;173;p30"/>
          <p:cNvPicPr preferRelativeResize="0"/>
          <p:nvPr/>
        </p:nvPicPr>
        <p:blipFill>
          <a:blip r:embed="rId6">
            <a:alphaModFix/>
          </a:blip>
          <a:stretch>
            <a:fillRect/>
          </a:stretch>
        </p:blipFill>
        <p:spPr>
          <a:xfrm>
            <a:off x="282825" y="165000"/>
            <a:ext cx="1414700" cy="1590850"/>
          </a:xfrm>
          <a:prstGeom prst="rect">
            <a:avLst/>
          </a:prstGeom>
          <a:noFill/>
          <a:ln>
            <a:noFill/>
          </a:ln>
        </p:spPr>
      </p:pic>
      <p:pic>
        <p:nvPicPr>
          <p:cNvPr id="174" name="Google Shape;174;p30"/>
          <p:cNvPicPr preferRelativeResize="0"/>
          <p:nvPr/>
        </p:nvPicPr>
        <p:blipFill>
          <a:blip r:embed="rId7">
            <a:alphaModFix/>
          </a:blip>
          <a:stretch>
            <a:fillRect/>
          </a:stretch>
        </p:blipFill>
        <p:spPr>
          <a:xfrm>
            <a:off x="5298175" y="3120790"/>
            <a:ext cx="1414700" cy="1936637"/>
          </a:xfrm>
          <a:prstGeom prst="rect">
            <a:avLst/>
          </a:prstGeom>
          <a:noFill/>
          <a:ln>
            <a:noFill/>
          </a:ln>
        </p:spPr>
      </p:pic>
      <p:pic>
        <p:nvPicPr>
          <p:cNvPr id="175" name="Google Shape;175;p30">
            <a:hlinkClick r:id="rId8"/>
          </p:cNvPr>
          <p:cNvPicPr preferRelativeResize="0"/>
          <p:nvPr/>
        </p:nvPicPr>
        <p:blipFill>
          <a:blip r:embed="rId9">
            <a:alphaModFix/>
          </a:blip>
          <a:stretch>
            <a:fillRect/>
          </a:stretch>
        </p:blipFill>
        <p:spPr>
          <a:xfrm>
            <a:off x="7771412" y="2741950"/>
            <a:ext cx="690275" cy="690275"/>
          </a:xfrm>
          <a:prstGeom prst="rect">
            <a:avLst/>
          </a:prstGeom>
          <a:noFill/>
          <a:ln>
            <a:noFill/>
          </a:ln>
        </p:spPr>
      </p:pic>
      <p:pic>
        <p:nvPicPr>
          <p:cNvPr id="176" name="Google Shape;176;p30">
            <a:hlinkClick r:id="rId10"/>
          </p:cNvPr>
          <p:cNvPicPr preferRelativeResize="0"/>
          <p:nvPr/>
        </p:nvPicPr>
        <p:blipFill>
          <a:blip r:embed="rId11">
            <a:alphaModFix/>
          </a:blip>
          <a:stretch>
            <a:fillRect/>
          </a:stretch>
        </p:blipFill>
        <p:spPr>
          <a:xfrm>
            <a:off x="7708405" y="3873267"/>
            <a:ext cx="816300" cy="81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ctrTitle"/>
          </p:nvPr>
        </p:nvSpPr>
        <p:spPr>
          <a:xfrm>
            <a:off x="311700" y="444875"/>
            <a:ext cx="8520600" cy="128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6000" b="1"/>
              <a:t>Microsoft Teams </a:t>
            </a:r>
            <a:endParaRPr sz="6000" b="1"/>
          </a:p>
        </p:txBody>
      </p:sp>
      <p:sp>
        <p:nvSpPr>
          <p:cNvPr id="182" name="Google Shape;182;p31"/>
          <p:cNvSpPr txBox="1">
            <a:spLocks noGrp="1"/>
          </p:cNvSpPr>
          <p:nvPr>
            <p:ph type="subTitle" idx="1"/>
          </p:nvPr>
        </p:nvSpPr>
        <p:spPr>
          <a:xfrm>
            <a:off x="311700" y="1878550"/>
            <a:ext cx="6086400" cy="73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3600">
                <a:solidFill>
                  <a:schemeClr val="accent1"/>
                </a:solidFill>
                <a:latin typeface="Merriweather"/>
                <a:ea typeface="Merriweather"/>
                <a:cs typeface="Merriweather"/>
                <a:sym typeface="Merriweather"/>
              </a:rPr>
              <a:t>Rules and Etiquette</a:t>
            </a:r>
            <a:endParaRPr/>
          </a:p>
        </p:txBody>
      </p:sp>
      <p:pic>
        <p:nvPicPr>
          <p:cNvPr id="183" name="Google Shape;183;p31"/>
          <p:cNvPicPr preferRelativeResize="0"/>
          <p:nvPr/>
        </p:nvPicPr>
        <p:blipFill rotWithShape="1">
          <a:blip r:embed="rId3">
            <a:alphaModFix/>
          </a:blip>
          <a:srcRect/>
          <a:stretch/>
        </p:blipFill>
        <p:spPr>
          <a:xfrm>
            <a:off x="6428925" y="2623553"/>
            <a:ext cx="2604276" cy="2421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p:nvPr/>
        </p:nvSpPr>
        <p:spPr>
          <a:xfrm>
            <a:off x="4500800" y="1601663"/>
            <a:ext cx="4521600" cy="1349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2"/>
          <p:cNvSpPr/>
          <p:nvPr/>
        </p:nvSpPr>
        <p:spPr>
          <a:xfrm>
            <a:off x="4500800" y="152875"/>
            <a:ext cx="4521600" cy="13491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2"/>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solidFill>
                  <a:srgbClr val="FFFFFF"/>
                </a:solidFill>
                <a:latin typeface="Rajdhani"/>
                <a:ea typeface="Rajdhani"/>
                <a:cs typeface="Rajdhani"/>
                <a:sym typeface="Rajdhani"/>
              </a:rPr>
              <a:t>Limit your distractions </a:t>
            </a:r>
            <a:endParaRPr sz="4800" b="1">
              <a:solidFill>
                <a:srgbClr val="FFFFFF"/>
              </a:solidFill>
              <a:latin typeface="Rajdhani"/>
              <a:ea typeface="Rajdhani"/>
              <a:cs typeface="Rajdhani"/>
              <a:sym typeface="Rajdhani"/>
            </a:endParaRPr>
          </a:p>
        </p:txBody>
      </p:sp>
      <p:sp>
        <p:nvSpPr>
          <p:cNvPr id="191" name="Google Shape;191;p32"/>
          <p:cNvSpPr txBox="1"/>
          <p:nvPr/>
        </p:nvSpPr>
        <p:spPr>
          <a:xfrm>
            <a:off x="5565350" y="252975"/>
            <a:ext cx="3246300" cy="938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entury Gothic"/>
                <a:ea typeface="Century Gothic"/>
                <a:cs typeface="Century Gothic"/>
                <a:sym typeface="Century Gothic"/>
              </a:rPr>
              <a:t>You can limit your distractions by choosing a quiet place in your house to work.</a:t>
            </a:r>
            <a:endParaRPr sz="1800" b="0" i="0" u="none" strike="noStrike" cap="none">
              <a:solidFill>
                <a:srgbClr val="000000"/>
              </a:solidFill>
              <a:latin typeface="Century Gothic"/>
              <a:ea typeface="Century Gothic"/>
              <a:cs typeface="Century Gothic"/>
              <a:sym typeface="Century Gothic"/>
            </a:endParaRPr>
          </a:p>
        </p:txBody>
      </p:sp>
      <p:sp>
        <p:nvSpPr>
          <p:cNvPr id="192" name="Google Shape;192;p32"/>
          <p:cNvSpPr txBox="1"/>
          <p:nvPr/>
        </p:nvSpPr>
        <p:spPr>
          <a:xfrm>
            <a:off x="5489150" y="1710500"/>
            <a:ext cx="3246300" cy="938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Make sure none of your family members are present in the session.</a:t>
            </a:r>
            <a:endParaRPr sz="1600" b="0" i="0" u="none" strike="noStrike" cap="none">
              <a:solidFill>
                <a:srgbClr val="000000"/>
              </a:solidFill>
              <a:latin typeface="Century Gothic"/>
              <a:ea typeface="Century Gothic"/>
              <a:cs typeface="Century Gothic"/>
              <a:sym typeface="Century Gothic"/>
            </a:endParaRPr>
          </a:p>
        </p:txBody>
      </p:sp>
      <p:pic>
        <p:nvPicPr>
          <p:cNvPr id="193" name="Google Shape;193;p32"/>
          <p:cNvPicPr preferRelativeResize="0"/>
          <p:nvPr/>
        </p:nvPicPr>
        <p:blipFill rotWithShape="1">
          <a:blip r:embed="rId3">
            <a:alphaModFix/>
          </a:blip>
          <a:srcRect/>
          <a:stretch/>
        </p:blipFill>
        <p:spPr>
          <a:xfrm>
            <a:off x="4648201" y="310800"/>
            <a:ext cx="917149" cy="1070871"/>
          </a:xfrm>
          <a:prstGeom prst="rect">
            <a:avLst/>
          </a:prstGeom>
          <a:noFill/>
          <a:ln>
            <a:noFill/>
          </a:ln>
        </p:spPr>
      </p:pic>
      <p:pic>
        <p:nvPicPr>
          <p:cNvPr id="194" name="Google Shape;194;p32"/>
          <p:cNvPicPr preferRelativeResize="0"/>
          <p:nvPr/>
        </p:nvPicPr>
        <p:blipFill rotWithShape="1">
          <a:blip r:embed="rId4">
            <a:alphaModFix/>
          </a:blip>
          <a:srcRect/>
          <a:stretch/>
        </p:blipFill>
        <p:spPr>
          <a:xfrm>
            <a:off x="4572000" y="1817650"/>
            <a:ext cx="917149" cy="917149"/>
          </a:xfrm>
          <a:prstGeom prst="rect">
            <a:avLst/>
          </a:prstGeom>
          <a:noFill/>
          <a:ln>
            <a:noFill/>
          </a:ln>
        </p:spPr>
      </p:pic>
      <p:pic>
        <p:nvPicPr>
          <p:cNvPr id="195" name="Google Shape;195;p32"/>
          <p:cNvPicPr preferRelativeResize="0"/>
          <p:nvPr/>
        </p:nvPicPr>
        <p:blipFill rotWithShape="1">
          <a:blip r:embed="rId5">
            <a:alphaModFix/>
          </a:blip>
          <a:srcRect/>
          <a:stretch/>
        </p:blipFill>
        <p:spPr>
          <a:xfrm>
            <a:off x="77200" y="3675076"/>
            <a:ext cx="1510725" cy="1404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p:nvPr/>
        </p:nvSpPr>
        <p:spPr>
          <a:xfrm>
            <a:off x="4500800" y="3407875"/>
            <a:ext cx="4521600" cy="1349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3"/>
          <p:cNvSpPr/>
          <p:nvPr/>
        </p:nvSpPr>
        <p:spPr>
          <a:xfrm>
            <a:off x="4500800" y="1720225"/>
            <a:ext cx="4521600" cy="1349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3"/>
          <p:cNvSpPr/>
          <p:nvPr/>
        </p:nvSpPr>
        <p:spPr>
          <a:xfrm>
            <a:off x="4500800" y="152875"/>
            <a:ext cx="4521600" cy="13491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3"/>
          <p:cNvSpPr txBox="1">
            <a:spLocks noGrp="1"/>
          </p:cNvSpPr>
          <p:nvPr>
            <p:ph type="title"/>
          </p:nvPr>
        </p:nvSpPr>
        <p:spPr>
          <a:xfrm>
            <a:off x="321125" y="96575"/>
            <a:ext cx="3468300" cy="1349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400" b="1">
                <a:solidFill>
                  <a:srgbClr val="FFFFFF"/>
                </a:solidFill>
                <a:latin typeface="Rajdhani"/>
                <a:ea typeface="Rajdhani"/>
                <a:cs typeface="Rajdhani"/>
                <a:sym typeface="Rajdhani"/>
              </a:rPr>
              <a:t>Keep microphones muted</a:t>
            </a:r>
            <a:endParaRPr sz="3400" b="1">
              <a:solidFill>
                <a:srgbClr val="FFFFFF"/>
              </a:solidFill>
              <a:latin typeface="Rajdhani"/>
              <a:ea typeface="Rajdhani"/>
              <a:cs typeface="Rajdhani"/>
              <a:sym typeface="Rajdhani"/>
            </a:endParaRPr>
          </a:p>
        </p:txBody>
      </p:sp>
      <p:pic>
        <p:nvPicPr>
          <p:cNvPr id="204" name="Google Shape;204;p33"/>
          <p:cNvPicPr preferRelativeResize="0"/>
          <p:nvPr/>
        </p:nvPicPr>
        <p:blipFill rotWithShape="1">
          <a:blip r:embed="rId3">
            <a:alphaModFix/>
          </a:blip>
          <a:srcRect/>
          <a:stretch/>
        </p:blipFill>
        <p:spPr>
          <a:xfrm>
            <a:off x="114825" y="152875"/>
            <a:ext cx="740649" cy="688801"/>
          </a:xfrm>
          <a:prstGeom prst="rect">
            <a:avLst/>
          </a:prstGeom>
          <a:noFill/>
          <a:ln>
            <a:noFill/>
          </a:ln>
        </p:spPr>
      </p:pic>
      <p:sp>
        <p:nvSpPr>
          <p:cNvPr id="205" name="Google Shape;205;p33"/>
          <p:cNvSpPr txBox="1"/>
          <p:nvPr/>
        </p:nvSpPr>
        <p:spPr>
          <a:xfrm>
            <a:off x="5565350" y="252975"/>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entury Gothic"/>
                <a:ea typeface="Century Gothic"/>
                <a:cs typeface="Century Gothic"/>
                <a:sym typeface="Century Gothic"/>
              </a:rPr>
              <a:t>Just like in the classroom, it is rude to talk at the same time as the teacher.</a:t>
            </a:r>
            <a:endParaRPr sz="1800" b="0" i="0" u="none" strike="noStrike" cap="none">
              <a:solidFill>
                <a:srgbClr val="000000"/>
              </a:solidFill>
              <a:latin typeface="Century Gothic"/>
              <a:ea typeface="Century Gothic"/>
              <a:cs typeface="Century Gothic"/>
              <a:sym typeface="Century Gothic"/>
            </a:endParaRPr>
          </a:p>
        </p:txBody>
      </p:sp>
      <p:sp>
        <p:nvSpPr>
          <p:cNvPr id="206" name="Google Shape;206;p33"/>
          <p:cNvSpPr txBox="1"/>
          <p:nvPr/>
        </p:nvSpPr>
        <p:spPr>
          <a:xfrm>
            <a:off x="5489150" y="1925725"/>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Keep your microphone on mute unless I ask you to turn it on to ask or answer a question.</a:t>
            </a:r>
            <a:endParaRPr sz="1600" b="0" i="0" u="none" strike="noStrike" cap="none">
              <a:solidFill>
                <a:srgbClr val="000000"/>
              </a:solidFill>
              <a:latin typeface="Century Gothic"/>
              <a:ea typeface="Century Gothic"/>
              <a:cs typeface="Century Gothic"/>
              <a:sym typeface="Century Gothic"/>
            </a:endParaRPr>
          </a:p>
        </p:txBody>
      </p:sp>
      <p:sp>
        <p:nvSpPr>
          <p:cNvPr id="207" name="Google Shape;207;p33"/>
          <p:cNvSpPr txBox="1"/>
          <p:nvPr/>
        </p:nvSpPr>
        <p:spPr>
          <a:xfrm>
            <a:off x="5565350" y="3361350"/>
            <a:ext cx="3246300" cy="93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entury Gothic"/>
                <a:ea typeface="Century Gothic"/>
                <a:cs typeface="Century Gothic"/>
                <a:sym typeface="Century Gothic"/>
              </a:rPr>
              <a:t>If you are given permission to speak, turn on your microphone to speak but remember to turn it off again once you have finished.</a:t>
            </a:r>
            <a:endParaRPr sz="1600" b="0" i="0" u="none" strike="noStrike" cap="none">
              <a:solidFill>
                <a:srgbClr val="000000"/>
              </a:solidFill>
              <a:latin typeface="Century Gothic"/>
              <a:ea typeface="Century Gothic"/>
              <a:cs typeface="Century Gothic"/>
              <a:sym typeface="Century Gothic"/>
            </a:endParaRPr>
          </a:p>
        </p:txBody>
      </p:sp>
      <p:pic>
        <p:nvPicPr>
          <p:cNvPr id="208" name="Google Shape;208;p33"/>
          <p:cNvPicPr preferRelativeResize="0"/>
          <p:nvPr/>
        </p:nvPicPr>
        <p:blipFill rotWithShape="1">
          <a:blip r:embed="rId4">
            <a:alphaModFix/>
          </a:blip>
          <a:srcRect/>
          <a:stretch/>
        </p:blipFill>
        <p:spPr>
          <a:xfrm>
            <a:off x="4648201" y="310800"/>
            <a:ext cx="917149" cy="1070871"/>
          </a:xfrm>
          <a:prstGeom prst="rect">
            <a:avLst/>
          </a:prstGeom>
          <a:noFill/>
          <a:ln>
            <a:noFill/>
          </a:ln>
        </p:spPr>
      </p:pic>
      <p:pic>
        <p:nvPicPr>
          <p:cNvPr id="209" name="Google Shape;209;p33"/>
          <p:cNvPicPr preferRelativeResize="0"/>
          <p:nvPr/>
        </p:nvPicPr>
        <p:blipFill rotWithShape="1">
          <a:blip r:embed="rId5">
            <a:alphaModFix/>
          </a:blip>
          <a:srcRect/>
          <a:stretch/>
        </p:blipFill>
        <p:spPr>
          <a:xfrm>
            <a:off x="4572000" y="1936200"/>
            <a:ext cx="917149" cy="917149"/>
          </a:xfrm>
          <a:prstGeom prst="rect">
            <a:avLst/>
          </a:prstGeom>
          <a:noFill/>
          <a:ln>
            <a:noFill/>
          </a:ln>
        </p:spPr>
      </p:pic>
      <p:pic>
        <p:nvPicPr>
          <p:cNvPr id="210" name="Google Shape;210;p33"/>
          <p:cNvPicPr preferRelativeResize="0"/>
          <p:nvPr/>
        </p:nvPicPr>
        <p:blipFill rotWithShape="1">
          <a:blip r:embed="rId6">
            <a:alphaModFix/>
          </a:blip>
          <a:srcRect/>
          <a:stretch/>
        </p:blipFill>
        <p:spPr>
          <a:xfrm>
            <a:off x="4546225" y="3711600"/>
            <a:ext cx="968700" cy="741650"/>
          </a:xfrm>
          <a:prstGeom prst="rect">
            <a:avLst/>
          </a:prstGeom>
          <a:noFill/>
          <a:ln>
            <a:noFill/>
          </a:ln>
        </p:spPr>
      </p:pic>
      <p:pic>
        <p:nvPicPr>
          <p:cNvPr id="211" name="Google Shape;211;p33"/>
          <p:cNvPicPr preferRelativeResize="0"/>
          <p:nvPr/>
        </p:nvPicPr>
        <p:blipFill rotWithShape="1">
          <a:blip r:embed="rId7">
            <a:alphaModFix/>
          </a:blip>
          <a:srcRect/>
          <a:stretch/>
        </p:blipFill>
        <p:spPr>
          <a:xfrm>
            <a:off x="396349" y="2665765"/>
            <a:ext cx="3643301" cy="203810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On-screen Show (16:9)</PresentationFormat>
  <Paragraphs>120</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Merriweather</vt:lpstr>
      <vt:lpstr>Century Gothic</vt:lpstr>
      <vt:lpstr>Comic Sans MS</vt:lpstr>
      <vt:lpstr>Lobster</vt:lpstr>
      <vt:lpstr>Roboto</vt:lpstr>
      <vt:lpstr>Arial</vt:lpstr>
      <vt:lpstr>Corsiva</vt:lpstr>
      <vt:lpstr>Times New Roman</vt:lpstr>
      <vt:lpstr>Rajdhani</vt:lpstr>
      <vt:lpstr>Simple Light</vt:lpstr>
      <vt:lpstr>Paradigm</vt:lpstr>
      <vt:lpstr>PowerPoint Presentation</vt:lpstr>
      <vt:lpstr>ELA &amp; Reading</vt:lpstr>
      <vt:lpstr>PowerPoint Presentation</vt:lpstr>
      <vt:lpstr>PowerPoint Presentation</vt:lpstr>
      <vt:lpstr>PowerPoint Presentation</vt:lpstr>
      <vt:lpstr>AAT Resource Program</vt:lpstr>
      <vt:lpstr>Microsoft Teams </vt:lpstr>
      <vt:lpstr>Limit your distractions </vt:lpstr>
      <vt:lpstr>Keep microphones muted</vt:lpstr>
      <vt:lpstr>Turn your camera on</vt:lpstr>
      <vt:lpstr>Chat</vt:lpstr>
      <vt:lpstr>End of the Chat</vt:lpstr>
      <vt:lpstr>Respect</vt:lpstr>
      <vt:lpstr>Respect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Romero Pratt</dc:creator>
  <cp:lastModifiedBy>Romero Pratt</cp:lastModifiedBy>
  <cp:revision>1</cp:revision>
  <dcterms:modified xsi:type="dcterms:W3CDTF">2020-09-02T20:23:41Z</dcterms:modified>
</cp:coreProperties>
</file>